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16" r:id="rId1"/>
  </p:sldMasterIdLst>
  <p:notesMasterIdLst>
    <p:notesMasterId r:id="rId19"/>
  </p:notesMasterIdLst>
  <p:handoutMasterIdLst>
    <p:handoutMasterId r:id="rId20"/>
  </p:handoutMasterIdLst>
  <p:sldIdLst>
    <p:sldId id="280" r:id="rId2"/>
    <p:sldId id="275" r:id="rId3"/>
    <p:sldId id="305" r:id="rId4"/>
    <p:sldId id="272" r:id="rId5"/>
    <p:sldId id="325" r:id="rId6"/>
    <p:sldId id="285" r:id="rId7"/>
    <p:sldId id="334" r:id="rId8"/>
    <p:sldId id="327" r:id="rId9"/>
    <p:sldId id="328" r:id="rId10"/>
    <p:sldId id="320" r:id="rId11"/>
    <p:sldId id="323" r:id="rId12"/>
    <p:sldId id="331" r:id="rId13"/>
    <p:sldId id="317" r:id="rId14"/>
    <p:sldId id="330" r:id="rId15"/>
    <p:sldId id="329" r:id="rId16"/>
    <p:sldId id="316" r:id="rId17"/>
    <p:sldId id="265" r:id="rId18"/>
  </p:sldIdLst>
  <p:sldSz cx="12188825"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37" autoAdjust="0"/>
  </p:normalViewPr>
  <p:slideViewPr>
    <p:cSldViewPr>
      <p:cViewPr>
        <p:scale>
          <a:sx n="70" d="100"/>
          <a:sy n="70" d="100"/>
        </p:scale>
        <p:origin x="-636" y="-72"/>
      </p:cViewPr>
      <p:guideLst>
        <p:guide orient="horz" pos="2160"/>
        <p:guide pos="383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5DD256A-EB75-46A4-B0B8-839451FC52EA}" type="datetimeFigureOut">
              <a:rPr lang="fr-FR"/>
              <a:pPr>
                <a:defRPr/>
              </a:pPr>
              <a:t>13/11/2015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A4481B3-7D0B-4DE7-A782-2303546C2580}" type="slidenum">
              <a:rPr/>
              <a:pPr>
                <a:defRPr/>
              </a:pPr>
              <a:t>‹N°›</a:t>
            </a:fld>
            <a:endParaRPr/>
          </a:p>
        </p:txBody>
      </p:sp>
    </p:spTree>
    <p:extLst>
      <p:ext uri="{BB962C8B-B14F-4D97-AF65-F5344CB8AC3E}">
        <p14:creationId xmlns:p14="http://schemas.microsoft.com/office/powerpoint/2010/main" val="1389693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C502DC2-D3C4-493C-AABE-EE6419E7B93E}" type="datetimeFigureOut">
              <a:rPr lang="fr-FR"/>
              <a:pPr>
                <a:defRPr/>
              </a:pPr>
              <a:t>13/11/2015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noProof="0"/>
              <a:t>Click to edit Master text styles</a:t>
            </a:r>
          </a:p>
          <a:p>
            <a:pPr lvl="1"/>
            <a:r>
              <a:rPr noProof="0"/>
              <a:t>Second level</a:t>
            </a:r>
          </a:p>
          <a:p>
            <a:pPr lvl="2"/>
            <a:r>
              <a:rPr noProof="0"/>
              <a:t>Third level</a:t>
            </a:r>
          </a:p>
          <a:p>
            <a:pPr lvl="3"/>
            <a:r>
              <a:rPr noProof="0"/>
              <a:t>Fourth level</a:t>
            </a:r>
          </a:p>
          <a:p>
            <a:pPr lvl="4"/>
            <a:r>
              <a:rPr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B839F67-E908-45C4-A84E-AF4912EF8BC9}" type="slidenum">
              <a:rPr/>
              <a:pPr>
                <a:defRPr/>
              </a:pPr>
              <a:t>‹N°›</a:t>
            </a:fld>
            <a:endParaRPr/>
          </a:p>
        </p:txBody>
      </p:sp>
    </p:spTree>
    <p:extLst>
      <p:ext uri="{BB962C8B-B14F-4D97-AF65-F5344CB8AC3E}">
        <p14:creationId xmlns:p14="http://schemas.microsoft.com/office/powerpoint/2010/main" val="20817067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rgbClr val="2A2A2A"/>
        </a:solidFill>
        <a:latin typeface="+mn-lt"/>
        <a:ea typeface="+mn-ea"/>
        <a:cs typeface="+mn-cs"/>
      </a:defRPr>
    </a:lvl1pPr>
    <a:lvl2pPr marL="457200" algn="l" rtl="0" eaLnBrk="0" fontAlgn="base" hangingPunct="0">
      <a:spcBef>
        <a:spcPct val="30000"/>
      </a:spcBef>
      <a:spcAft>
        <a:spcPct val="0"/>
      </a:spcAft>
      <a:defRPr sz="1200" kern="1200">
        <a:solidFill>
          <a:srgbClr val="2A2A2A"/>
        </a:solidFill>
        <a:latin typeface="+mn-lt"/>
        <a:ea typeface="+mn-ea"/>
        <a:cs typeface="+mn-cs"/>
      </a:defRPr>
    </a:lvl2pPr>
    <a:lvl3pPr marL="914400" algn="l" rtl="0" eaLnBrk="0" fontAlgn="base" hangingPunct="0">
      <a:spcBef>
        <a:spcPct val="30000"/>
      </a:spcBef>
      <a:spcAft>
        <a:spcPct val="0"/>
      </a:spcAft>
      <a:defRPr sz="1200" kern="1200">
        <a:solidFill>
          <a:srgbClr val="2A2A2A"/>
        </a:solidFill>
        <a:latin typeface="+mn-lt"/>
        <a:ea typeface="+mn-ea"/>
        <a:cs typeface="+mn-cs"/>
      </a:defRPr>
    </a:lvl3pPr>
    <a:lvl4pPr marL="1371600" algn="l" rtl="0" eaLnBrk="0" fontAlgn="base" hangingPunct="0">
      <a:spcBef>
        <a:spcPct val="30000"/>
      </a:spcBef>
      <a:spcAft>
        <a:spcPct val="0"/>
      </a:spcAft>
      <a:defRPr sz="1200" kern="1200">
        <a:solidFill>
          <a:srgbClr val="2A2A2A"/>
        </a:solidFill>
        <a:latin typeface="+mn-lt"/>
        <a:ea typeface="+mn-ea"/>
        <a:cs typeface="+mn-cs"/>
      </a:defRPr>
    </a:lvl4pPr>
    <a:lvl5pPr marL="1828800" algn="l" rtl="0" eaLnBrk="0" fontAlgn="base" hangingPunct="0">
      <a:spcBef>
        <a:spcPct val="30000"/>
      </a:spcBef>
      <a:spcAft>
        <a:spcPct val="0"/>
      </a:spcAft>
      <a:defRPr sz="1200" kern="1200">
        <a:solidFill>
          <a:srgbClr val="2A2A2A"/>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56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560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9566F5-745B-4ECD-8833-F99BBEF3795C}" type="slidenum">
              <a:rPr lang="fr-FR" smtClean="0"/>
              <a:pPr fontAlgn="base">
                <a:spcBef>
                  <a:spcPct val="0"/>
                </a:spcBef>
                <a:spcAft>
                  <a:spcPct val="0"/>
                </a:spcAft>
                <a:defRPr/>
              </a:pPr>
              <a:t>1</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76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Je vous propose pour cette présentation de vous exposer, tout d’abord,  les avancées actuelles de ma recherche puis de me focaliser tout particulièrement sur le modèle d’analyse construit pour enfin partager avec vous mes interrogations qui portent notamment sur l’utilisation des concepts d’espace et de territoire.</a:t>
            </a:r>
          </a:p>
        </p:txBody>
      </p:sp>
      <p:sp>
        <p:nvSpPr>
          <p:cNvPr id="2765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CB10DA-B17D-4D9D-93D2-1C6CBA7B8B37}" type="slidenum">
              <a:rPr lang="fr-FR" smtClean="0"/>
              <a:pPr fontAlgn="base">
                <a:spcBef>
                  <a:spcPct val="0"/>
                </a:spcBef>
                <a:spcAft>
                  <a:spcPct val="0"/>
                </a:spcAft>
                <a:defRPr/>
              </a:pPr>
              <a:t>2</a:t>
            </a:fld>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3" name="Espace réservé des commentaires 2"/>
          <p:cNvSpPr>
            <a:spLocks noGrp="1"/>
          </p:cNvSpPr>
          <p:nvPr>
            <p:ph type="body" idx="1"/>
          </p:nvPr>
        </p:nvSpPr>
        <p:spPr/>
        <p:txBody>
          <a:bodyPr/>
          <a:lstStyle/>
          <a:p>
            <a:pPr eaLnBrk="1" fontAlgn="auto" hangingPunct="1">
              <a:spcBef>
                <a:spcPts val="0"/>
              </a:spcBef>
              <a:spcAft>
                <a:spcPts val="0"/>
              </a:spcAft>
              <a:defRPr/>
            </a:pPr>
            <a:endParaRPr lang="fr-FR" smtClean="0">
              <a:solidFill>
                <a:schemeClr val="tx1">
                  <a:lumMod val="50000"/>
                </a:schemeClr>
              </a:solidFill>
            </a:endParaRPr>
          </a:p>
        </p:txBody>
      </p:sp>
      <p:sp>
        <p:nvSpPr>
          <p:cNvPr id="2867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1AD0AF-B082-4E5A-B1BE-2BED3E678C44}" type="slidenum">
              <a:rPr lang="fr-FR" smtClean="0"/>
              <a:pPr fontAlgn="base">
                <a:spcBef>
                  <a:spcPct val="0"/>
                </a:spcBef>
                <a:spcAft>
                  <a:spcPct val="0"/>
                </a:spcAft>
                <a:defRPr/>
              </a:pPr>
              <a:t>3</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96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Pour être pleinement en mesure de cerner le phénomène étudié que constitue le devenir des sociétés rurales aux Suds, il nous faut considérer une troisième composante que sont les agricultures familiales. En effet, étudier la mobilité et la pluriactivité implique de considérer comme unité d’analyse certes l’individu, mais également leurs familles comme le préconise la littérature car entité sociale qui fonde la reproduction économique et sociale. </a:t>
            </a:r>
          </a:p>
          <a:p>
            <a:pPr eaLnBrk="1" hangingPunct="1">
              <a:spcBef>
                <a:spcPct val="0"/>
              </a:spcBef>
            </a:pPr>
            <a:endParaRPr lang="fr-FR" smtClean="0"/>
          </a:p>
        </p:txBody>
      </p:sp>
      <p:sp>
        <p:nvSpPr>
          <p:cNvPr id="2970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F70D0F-7C6E-4AE2-BD22-710AE12BBD9B}" type="slidenum">
              <a:rPr lang="fr-FR" smtClean="0"/>
              <a:pPr fontAlgn="base">
                <a:spcBef>
                  <a:spcPct val="0"/>
                </a:spcBef>
                <a:spcAft>
                  <a:spcPct val="0"/>
                </a:spcAft>
                <a:defRPr/>
              </a:pPr>
              <a:t>4</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96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Pour être pleinement en mesure de cerner le phénomène étudié que constitue le devenir des sociétés rurales aux Suds, il nous faut considérer une troisième composante que sont les agricultures familiales. En effet, étudier la mobilité et la pluriactivité implique de considérer comme unité d’analyse certes l’individu, mais également leurs familles comme le préconise la littérature car entité sociale qui fonde la reproduction économique et sociale. </a:t>
            </a:r>
          </a:p>
          <a:p>
            <a:pPr eaLnBrk="1" hangingPunct="1">
              <a:spcBef>
                <a:spcPct val="0"/>
              </a:spcBef>
            </a:pPr>
            <a:endParaRPr lang="fr-FR" smtClean="0"/>
          </a:p>
        </p:txBody>
      </p:sp>
      <p:sp>
        <p:nvSpPr>
          <p:cNvPr id="2970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B52D8D-9141-4AC4-AE73-DE1552BDBDFA}" type="slidenum">
              <a:rPr lang="fr-FR" smtClean="0"/>
              <a:pPr fontAlgn="base">
                <a:spcBef>
                  <a:spcPct val="0"/>
                </a:spcBef>
                <a:spcAft>
                  <a:spcPct val="0"/>
                </a:spcAft>
                <a:defRPr/>
              </a:pPr>
              <a:t>5</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4B839F67-E908-45C4-A84E-AF4912EF8BC9}" type="slidenum">
              <a:rPr lang="fr-FR" smtClean="0"/>
              <a:pPr>
                <a:defRPr/>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4B839F67-E908-45C4-A84E-AF4912EF8BC9}" type="slidenum">
              <a:rPr lang="fr-FR" smtClean="0"/>
              <a:pPr>
                <a:defRPr/>
              </a:pPr>
              <a:t>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4B839F67-E908-45C4-A84E-AF4912EF8BC9}" type="slidenum">
              <a:rPr lang="fr-FR" smtClean="0"/>
              <a:pPr>
                <a:defRPr/>
              </a:pPr>
              <a:t>16</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4B839F67-E908-45C4-A84E-AF4912EF8BC9}" type="slidenum">
              <a:rPr lang="fr-FR" smtClean="0"/>
              <a:pPr>
                <a:defRPr/>
              </a:pPr>
              <a:t>17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562560" y="1371600"/>
            <a:ext cx="10969943"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11/13/2015</a:t>
            </a:fld>
            <a:endParaRPr lang="en-US"/>
          </a:p>
        </p:txBody>
      </p:sp>
      <p:sp>
        <p:nvSpPr>
          <p:cNvPr id="17" name="Espace réservé du pied de page 16"/>
          <p:cNvSpPr>
            <a:spLocks noGrp="1"/>
          </p:cNvSpPr>
          <p:nvPr>
            <p:ph type="ftr" sz="quarter" idx="11"/>
          </p:nvPr>
        </p:nvSpPr>
        <p:spPr/>
        <p:txBody>
          <a:bodyPr/>
          <a:lstStyle/>
          <a:p>
            <a:endParaRPr kumimoji="0" lang="en-US"/>
          </a:p>
        </p:txBody>
      </p:sp>
      <p:sp>
        <p:nvSpPr>
          <p:cNvPr id="29" name="Espace réservé du numéro de diapositive 28"/>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‹N°›</a:t>
            </a:fld>
            <a:endParaRPr kumimoji="0" lang="en-US">
              <a:solidFill>
                <a:schemeClr val="tx2">
                  <a:shade val="90000"/>
                </a:schemeClr>
              </a:solidFill>
            </a:endParaRPr>
          </a:p>
        </p:txBody>
      </p:sp>
      <p:sp>
        <p:nvSpPr>
          <p:cNvPr id="9" name="Sous-titre 8"/>
          <p:cNvSpPr>
            <a:spLocks noGrp="1"/>
          </p:cNvSpPr>
          <p:nvPr>
            <p:ph type="subTitle" idx="1"/>
          </p:nvPr>
        </p:nvSpPr>
        <p:spPr>
          <a:xfrm>
            <a:off x="1828324" y="3331698"/>
            <a:ext cx="8532178"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fld id="{469CD366-B7A6-43A7-A464-8B95F0F5AA9D}" type="datetimeFigureOut">
              <a:rPr lang="fr-FR" smtClean="0"/>
              <a:pPr>
                <a:defRPr/>
              </a:pPr>
              <a:t>13/11/2015</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1036D32A-79DB-4556-BCCF-A38330064976}" type="slidenum">
              <a:rPr lang="fr-FR" smtClean="0"/>
              <a:pPr>
                <a:defRPr/>
              </a:pPr>
              <a:t>‹N°›</a:t>
            </a:fld>
            <a:endParaRPr lang="fr-FR"/>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6898" y="274639"/>
            <a:ext cx="2742486"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441" y="274639"/>
            <a:ext cx="802431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fld id="{174A03B3-C8C2-4E96-AAA4-217D1C754168}" type="datetimeFigureOut">
              <a:rPr lang="fr-FR" smtClean="0"/>
              <a:pPr>
                <a:defRPr/>
              </a:pPr>
              <a:t>13/11/2015</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2477ADA1-A3B8-4235-9B9A-552E46F3254B}" type="slidenum">
              <a:rPr lang="fr-FR" smtClean="0"/>
              <a:pPr>
                <a:defRPr/>
              </a:pPr>
              <a:t>‹N°›</a:t>
            </a:fld>
            <a:endParaRPr lang="fr-FR"/>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fld id="{296DC821-99FA-494A-B867-87ADC9720084}" type="datetimeFigureOut">
              <a:rPr lang="fr-FR" smtClean="0"/>
              <a:pPr>
                <a:defRPr/>
              </a:pPr>
              <a:t>13/11/2015</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17CC5B14-7A1E-4418-9574-C93349EF5B40}" type="slidenum">
              <a:rPr lang="fr-FR" smtClean="0"/>
              <a:pPr>
                <a:defRPr/>
              </a:pPr>
              <a:t>‹N°›</a:t>
            </a:fld>
            <a:endParaRPr lang="fr-FR"/>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133045" y="609600"/>
            <a:ext cx="9446339"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133045" y="2507786"/>
            <a:ext cx="9446339"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pPr>
              <a:defRPr/>
            </a:pPr>
            <a:fld id="{2F628C00-E1F4-4357-8F49-A7ECA34F7215}" type="datetimeFigureOut">
              <a:rPr lang="fr-FR" smtClean="0"/>
              <a:pPr>
                <a:defRPr/>
              </a:pPr>
              <a:t>13/11/2015</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a:xfrm>
            <a:off x="10563649" y="6416676"/>
            <a:ext cx="1015735" cy="365125"/>
          </a:xfrm>
        </p:spPr>
        <p:txBody>
          <a:bodyPr/>
          <a:lstStyle/>
          <a:p>
            <a:pPr>
              <a:defRPr/>
            </a:pPr>
            <a:fld id="{587B129C-E6C2-4F1B-8759-2FDAD272F709}" type="slidenum">
              <a:rPr lang="fr-FR" smtClean="0"/>
              <a:pPr>
                <a:defRPr/>
              </a:pPr>
              <a:t>‹N°›</a:t>
            </a:fld>
            <a:endParaRPr lang="fr-FR"/>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609441" y="1600201"/>
            <a:ext cx="5383398"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5986" y="1600201"/>
            <a:ext cx="5383398"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a:defRPr/>
            </a:pPr>
            <a:fld id="{5FD9920E-B1B7-4AE4-A0AA-3E94B0F0B876}" type="datetimeFigureOut">
              <a:rPr lang="fr-FR" smtClean="0"/>
              <a:pPr>
                <a:defRPr/>
              </a:pPr>
              <a:t>13/11/2015</a:t>
            </a:fld>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1029A8DB-CC47-4794-AD29-4A1EC3D912F9}" type="slidenum">
              <a:rPr lang="fr-FR" smtClean="0"/>
              <a:pPr>
                <a:defRPr/>
              </a:pPr>
              <a:t>‹N°›</a:t>
            </a:fld>
            <a:endParaRPr lang="fr-FR"/>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441" y="273050"/>
            <a:ext cx="10969943"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9441" y="1535113"/>
            <a:ext cx="5385514"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191754" y="1535113"/>
            <a:ext cx="5387630"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9441" y="2362201"/>
            <a:ext cx="5385514"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191754" y="2362201"/>
            <a:ext cx="5387630"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pPr>
              <a:defRPr/>
            </a:pPr>
            <a:fld id="{FB1F7F25-F25F-4907-8F68-BF2A088A64C0}" type="datetimeFigureOut">
              <a:rPr lang="fr-FR" smtClean="0"/>
              <a:pPr>
                <a:defRPr/>
              </a:pPr>
              <a:t>13/11/2015</a:t>
            </a:fld>
            <a:endParaRPr lang="fr-FR"/>
          </a:p>
        </p:txBody>
      </p:sp>
      <p:sp>
        <p:nvSpPr>
          <p:cNvPr id="8" name="Espace réservé du pied de page 7"/>
          <p:cNvSpPr>
            <a:spLocks noGrp="1"/>
          </p:cNvSpPr>
          <p:nvPr>
            <p:ph type="ftr" sz="quarter" idx="11"/>
          </p:nvPr>
        </p:nvSpPr>
        <p:spPr/>
        <p:txBody>
          <a:bodyPr/>
          <a:lstStyle/>
          <a:p>
            <a:pPr>
              <a:defRPr/>
            </a:pPr>
            <a:endParaRPr lang="fr-FR"/>
          </a:p>
        </p:txBody>
      </p:sp>
      <p:sp>
        <p:nvSpPr>
          <p:cNvPr id="9" name="Espace réservé du numéro de diapositive 8"/>
          <p:cNvSpPr>
            <a:spLocks noGrp="1"/>
          </p:cNvSpPr>
          <p:nvPr>
            <p:ph type="sldNum" sz="quarter" idx="12"/>
          </p:nvPr>
        </p:nvSpPr>
        <p:spPr/>
        <p:txBody>
          <a:bodyPr/>
          <a:lstStyle/>
          <a:p>
            <a:pPr>
              <a:defRPr/>
            </a:pPr>
            <a:fld id="{62B0D825-3E87-44E5-8C88-CF56A562470B}" type="slidenum">
              <a:rPr lang="fr-FR" smtClean="0"/>
              <a:pPr>
                <a:defRPr/>
              </a:pPr>
              <a:t>‹N°›</a:t>
            </a:fld>
            <a:endParaRPr lang="fr-FR"/>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pPr>
              <a:defRPr/>
            </a:pPr>
            <a:fld id="{C78CE69B-B6AC-4483-9638-DA0F73F8183B}" type="datetimeFigureOut">
              <a:rPr lang="fr-FR" smtClean="0"/>
              <a:pPr>
                <a:defRPr/>
              </a:pPr>
              <a:t>13/11/2015</a:t>
            </a:fld>
            <a:endParaRPr lang="fr-FR"/>
          </a:p>
        </p:txBody>
      </p:sp>
      <p:sp>
        <p:nvSpPr>
          <p:cNvPr id="4" name="Espace réservé du pied de page 3"/>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6186BB1E-3D02-45E7-8E25-BABEF0E4AC8E}" type="slidenum">
              <a:rPr lang="fr-FR" smtClean="0"/>
              <a:pPr>
                <a:defRPr/>
              </a:pPr>
              <a:t>‹N°›</a:t>
            </a:fld>
            <a:endParaRPr lang="fr-FR"/>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27507DAF-C11B-460C-BB1C-B727D250E826}" type="datetimeFigureOut">
              <a:rPr lang="fr-FR" smtClean="0"/>
              <a:pPr>
                <a:defRPr/>
              </a:pPr>
              <a:t>13/11/2015</a:t>
            </a:fld>
            <a:endParaRPr lang="fr-FR"/>
          </a:p>
        </p:txBody>
      </p:sp>
      <p:sp>
        <p:nvSpPr>
          <p:cNvPr id="3" name="Espace réservé du pied de page 2"/>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D0B71DC2-D815-4F3A-AF75-A8EE1AA0978C}" type="slidenum">
              <a:rPr lang="fr-FR" smtClean="0"/>
              <a:pPr>
                <a:defRPr/>
              </a:pPr>
              <a:t>‹N°›</a:t>
            </a:fld>
            <a:endParaRPr lang="fr-FR"/>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442" y="273050"/>
            <a:ext cx="4010039"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09442" y="1524001"/>
            <a:ext cx="4010039"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765492" y="273051"/>
            <a:ext cx="6813892"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a:defRPr/>
            </a:pPr>
            <a:fld id="{F44C174E-FA8E-4E27-B3B3-6C3108D99E4C}" type="datetimeFigureOut">
              <a:rPr lang="fr-FR" smtClean="0"/>
              <a:pPr>
                <a:defRPr/>
              </a:pPr>
              <a:t>13/11/2015</a:t>
            </a:fld>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559D0554-1666-4990-A33C-74889702F276}" type="slidenum">
              <a:rPr lang="fr-FR" smtClean="0"/>
              <a:pPr>
                <a:defRPr/>
              </a:pPr>
              <a:t>‹N°›</a:t>
            </a:fld>
            <a:endParaRPr lang="fr-FR"/>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437765" y="609600"/>
            <a:ext cx="7313295"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2437765" y="1831975"/>
            <a:ext cx="7313295"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a:solidFill>
                <a:schemeClr val="lt1"/>
              </a:solidFill>
              <a:latin typeface="+mn-lt"/>
              <a:ea typeface="+mn-ea"/>
              <a:cs typeface="+mn-cs"/>
            </a:endParaRPr>
          </a:p>
        </p:txBody>
      </p:sp>
      <p:sp>
        <p:nvSpPr>
          <p:cNvPr id="4" name="Espace réservé du texte 3"/>
          <p:cNvSpPr>
            <a:spLocks noGrp="1"/>
          </p:cNvSpPr>
          <p:nvPr>
            <p:ph type="body" sz="half" idx="2"/>
          </p:nvPr>
        </p:nvSpPr>
        <p:spPr>
          <a:xfrm>
            <a:off x="2437765" y="1166787"/>
            <a:ext cx="7313295"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fld id="{150EBFD4-8646-4914-9C69-1E2E8D7B8A1D}" type="datetimeFigureOut">
              <a:rPr lang="fr-FR" smtClean="0"/>
              <a:pPr>
                <a:defRPr/>
              </a:pPr>
              <a:t>13/11/2015</a:t>
            </a:fld>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E4602DF9-74B8-41FB-9FDF-FF94D6C04794}" type="slidenum">
              <a:rPr lang="fr-FR" smtClean="0"/>
              <a:pPr>
                <a:defRPr/>
              </a:pPr>
              <a:t>‹N°›</a:t>
            </a:fld>
            <a:endParaRPr lang="fr-FR"/>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441" y="274638"/>
            <a:ext cx="10969943"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441" y="1600200"/>
            <a:ext cx="10969943"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441" y="6416676"/>
            <a:ext cx="2844059"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2179738B-2F73-4B34-929F-499BC089965B}" type="datetimeFigureOut">
              <a:rPr lang="fr-FR" smtClean="0"/>
              <a:pPr>
                <a:defRPr/>
              </a:pPr>
              <a:t>13/11/2015</a:t>
            </a:fld>
            <a:endParaRPr lang="fr-FR"/>
          </a:p>
        </p:txBody>
      </p:sp>
      <p:sp>
        <p:nvSpPr>
          <p:cNvPr id="3" name="Espace réservé du pied de page 2"/>
          <p:cNvSpPr>
            <a:spLocks noGrp="1"/>
          </p:cNvSpPr>
          <p:nvPr>
            <p:ph type="ftr" sz="quarter" idx="3"/>
          </p:nvPr>
        </p:nvSpPr>
        <p:spPr>
          <a:xfrm>
            <a:off x="4164515" y="6416676"/>
            <a:ext cx="3859795"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fr-FR"/>
          </a:p>
        </p:txBody>
      </p:sp>
      <p:sp>
        <p:nvSpPr>
          <p:cNvPr id="23" name="Espace réservé du numéro de diapositive 22"/>
          <p:cNvSpPr>
            <a:spLocks noGrp="1"/>
          </p:cNvSpPr>
          <p:nvPr>
            <p:ph type="sldNum" sz="quarter" idx="4"/>
          </p:nvPr>
        </p:nvSpPr>
        <p:spPr>
          <a:xfrm>
            <a:off x="10563649" y="6416676"/>
            <a:ext cx="1015735"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8CDF6AE9-4EA5-4346-8F2D-1A5F1490690C}" type="slidenum">
              <a:rPr lang="fr-FR" smtClean="0"/>
              <a:pPr>
                <a:defRPr/>
              </a:pPr>
              <a:t>‹N°›</a:t>
            </a:fld>
            <a:endParaRPr lang="fr-F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med">
    <p:fade/>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p:cNvSpPr/>
          <p:nvPr/>
        </p:nvSpPr>
        <p:spPr bwMode="grayWhite">
          <a:xfrm>
            <a:off x="0" y="3861048"/>
            <a:ext cx="3717926" cy="2996952"/>
          </a:xfrm>
          <a:prstGeom prst="rect">
            <a:avLst/>
          </a:prstGeom>
          <a:solidFill>
            <a:srgbClr val="FFFFFF"/>
          </a:solidFill>
          <a:ln w="3175">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fr-FR" sz="2400"/>
          </a:p>
        </p:txBody>
      </p:sp>
      <p:pic>
        <p:nvPicPr>
          <p:cNvPr id="5123" name="Picture 2" descr="La Catalogne en chiffres"/>
          <p:cNvPicPr>
            <a:picLocks noChangeAspect="1" noChangeArrowheads="1"/>
          </p:cNvPicPr>
          <p:nvPr/>
        </p:nvPicPr>
        <p:blipFill>
          <a:blip r:embed="rId3" cstate="print">
            <a:lum contrast="39000"/>
          </a:blip>
          <a:srcRect/>
          <a:stretch>
            <a:fillRect/>
          </a:stretch>
        </p:blipFill>
        <p:spPr bwMode="blackGray">
          <a:xfrm>
            <a:off x="5" y="2"/>
            <a:ext cx="6886574" cy="3871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3" y="0"/>
            <a:ext cx="2062163" cy="431800"/>
          </a:xfrm>
          <a:prstGeom prst="rect">
            <a:avLst/>
          </a:pr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fr-FR" sz="2400">
              <a:solidFill>
                <a:srgbClr val="002060"/>
              </a:solidFill>
            </a:endParaRPr>
          </a:p>
        </p:txBody>
      </p:sp>
      <p:sp>
        <p:nvSpPr>
          <p:cNvPr id="4" name="Rectangle 3"/>
          <p:cNvSpPr/>
          <p:nvPr/>
        </p:nvSpPr>
        <p:spPr bwMode="white">
          <a:xfrm>
            <a:off x="3718146" y="0"/>
            <a:ext cx="8470679" cy="6858000"/>
          </a:xfrm>
          <a:prstGeom prst="rect">
            <a:avLst/>
          </a:prstGeom>
          <a:solidFill>
            <a:srgbClr val="FFFFFF"/>
          </a:solidFill>
          <a:ln>
            <a:noFill/>
          </a:ln>
        </p:spPr>
        <p:style>
          <a:lnRef idx="2">
            <a:schemeClr val="dk1">
              <a:shade val="50000"/>
            </a:schemeClr>
          </a:lnRef>
          <a:fillRef idx="1002">
            <a:schemeClr val="dk2"/>
          </a:fillRef>
          <a:effectRef idx="0">
            <a:schemeClr val="dk1"/>
          </a:effectRef>
          <a:fontRef idx="minor">
            <a:schemeClr val="lt1"/>
          </a:fontRef>
        </p:style>
        <p:txBody>
          <a:bodyPr anchor="ctr"/>
          <a:lstStyle/>
          <a:p>
            <a:pPr algn="ctr" fontAlgn="auto">
              <a:spcBef>
                <a:spcPts val="0"/>
              </a:spcBef>
              <a:spcAft>
                <a:spcPts val="0"/>
              </a:spcAft>
              <a:defRPr/>
            </a:pPr>
            <a:endParaRPr lang="fr-FR" sz="2400" b="1" dirty="0" smtClean="0">
              <a:solidFill>
                <a:srgbClr val="566659"/>
              </a:solidFill>
              <a:latin typeface="Times New Roman" pitchFamily="18" charset="0"/>
              <a:cs typeface="Times New Roman" pitchFamily="18" charset="0"/>
            </a:endParaRPr>
          </a:p>
          <a:p>
            <a:pPr algn="ctr" fontAlgn="auto">
              <a:spcBef>
                <a:spcPts val="0"/>
              </a:spcBef>
              <a:spcAft>
                <a:spcPts val="0"/>
              </a:spcAft>
              <a:defRPr/>
            </a:pPr>
            <a:endParaRPr lang="fr-FR" sz="2400" b="1" dirty="0">
              <a:solidFill>
                <a:srgbClr val="566659"/>
              </a:solidFill>
              <a:latin typeface="Times New Roman" pitchFamily="18" charset="0"/>
              <a:cs typeface="Times New Roman" pitchFamily="18" charset="0"/>
            </a:endParaRPr>
          </a:p>
          <a:p>
            <a:pPr algn="ctr" fontAlgn="auto">
              <a:spcBef>
                <a:spcPts val="0"/>
              </a:spcBef>
              <a:spcAft>
                <a:spcPts val="0"/>
              </a:spcAft>
              <a:defRPr/>
            </a:pPr>
            <a:endParaRPr lang="fr-FR" sz="2400" b="1" dirty="0" smtClean="0">
              <a:solidFill>
                <a:srgbClr val="566659"/>
              </a:solidFill>
              <a:latin typeface="Times New Roman" pitchFamily="18" charset="0"/>
              <a:cs typeface="Times New Roman" pitchFamily="18" charset="0"/>
            </a:endParaRPr>
          </a:p>
          <a:p>
            <a:pPr algn="ctr" fontAlgn="auto">
              <a:spcBef>
                <a:spcPts val="0"/>
              </a:spcBef>
              <a:spcAft>
                <a:spcPts val="0"/>
              </a:spcAft>
              <a:defRPr/>
            </a:pPr>
            <a:endParaRPr lang="fr-FR" sz="2400" b="1" dirty="0" smtClean="0">
              <a:solidFill>
                <a:srgbClr val="566659"/>
              </a:solidFill>
              <a:latin typeface="Times New Roman" pitchFamily="18" charset="0"/>
              <a:cs typeface="Times New Roman" pitchFamily="18" charset="0"/>
            </a:endParaRPr>
          </a:p>
          <a:p>
            <a:pPr algn="ctr" fontAlgn="auto">
              <a:spcBef>
                <a:spcPts val="0"/>
              </a:spcBef>
              <a:spcAft>
                <a:spcPts val="0"/>
              </a:spcAft>
              <a:defRPr/>
            </a:pPr>
            <a:endParaRPr lang="fr-FR" sz="2400" b="1" dirty="0">
              <a:solidFill>
                <a:srgbClr val="566659"/>
              </a:solidFill>
              <a:latin typeface="Times New Roman" pitchFamily="18" charset="0"/>
              <a:cs typeface="Times New Roman" pitchFamily="18" charset="0"/>
            </a:endParaRPr>
          </a:p>
          <a:p>
            <a:pPr algn="ctr" fontAlgn="auto">
              <a:spcBef>
                <a:spcPts val="0"/>
              </a:spcBef>
              <a:spcAft>
                <a:spcPts val="0"/>
              </a:spcAft>
              <a:defRPr/>
            </a:pPr>
            <a:endParaRPr lang="fr-FR" sz="2400" b="1" dirty="0" smtClean="0">
              <a:solidFill>
                <a:srgbClr val="566659"/>
              </a:solidFill>
              <a:latin typeface="Times New Roman" pitchFamily="18" charset="0"/>
              <a:cs typeface="Times New Roman" pitchFamily="18" charset="0"/>
            </a:endParaRPr>
          </a:p>
          <a:p>
            <a:pPr algn="ctr" fontAlgn="auto">
              <a:spcBef>
                <a:spcPts val="0"/>
              </a:spcBef>
              <a:spcAft>
                <a:spcPts val="0"/>
              </a:spcAft>
              <a:defRPr/>
            </a:pPr>
            <a:endParaRPr lang="fr-FR" sz="2400" b="1" dirty="0">
              <a:solidFill>
                <a:srgbClr val="566659"/>
              </a:solidFill>
              <a:latin typeface="Times New Roman" pitchFamily="18" charset="0"/>
              <a:cs typeface="Times New Roman" pitchFamily="18" charset="0"/>
            </a:endParaRPr>
          </a:p>
          <a:p>
            <a:pPr algn="ctr" fontAlgn="auto">
              <a:spcBef>
                <a:spcPts val="0"/>
              </a:spcBef>
              <a:spcAft>
                <a:spcPts val="0"/>
              </a:spcAft>
              <a:defRPr/>
            </a:pPr>
            <a:endParaRPr lang="fr-FR" sz="2400" b="1" dirty="0" smtClean="0">
              <a:solidFill>
                <a:srgbClr val="566659"/>
              </a:solidFill>
              <a:latin typeface="Times New Roman" pitchFamily="18" charset="0"/>
              <a:cs typeface="Times New Roman" pitchFamily="18" charset="0"/>
            </a:endParaRPr>
          </a:p>
          <a:p>
            <a:pPr algn="ctr" fontAlgn="auto">
              <a:spcBef>
                <a:spcPts val="0"/>
              </a:spcBef>
              <a:spcAft>
                <a:spcPts val="0"/>
              </a:spcAft>
              <a:defRPr/>
            </a:pPr>
            <a:endParaRPr lang="fr-FR" sz="2400" b="1" dirty="0">
              <a:solidFill>
                <a:srgbClr val="566659"/>
              </a:solidFill>
              <a:latin typeface="Times New Roman" pitchFamily="18" charset="0"/>
              <a:cs typeface="Times New Roman" pitchFamily="18" charset="0"/>
            </a:endParaRPr>
          </a:p>
          <a:p>
            <a:pPr algn="ctr" fontAlgn="auto">
              <a:spcBef>
                <a:spcPts val="0"/>
              </a:spcBef>
              <a:spcAft>
                <a:spcPts val="0"/>
              </a:spcAft>
              <a:defRPr/>
            </a:pPr>
            <a:endParaRPr lang="fr-FR" sz="2400" b="1" dirty="0" smtClean="0">
              <a:solidFill>
                <a:srgbClr val="566659"/>
              </a:solidFill>
              <a:latin typeface="Times New Roman" pitchFamily="18" charset="0"/>
              <a:cs typeface="Times New Roman" pitchFamily="18" charset="0"/>
            </a:endParaRPr>
          </a:p>
          <a:p>
            <a:pPr algn="ctr" fontAlgn="auto">
              <a:spcBef>
                <a:spcPts val="0"/>
              </a:spcBef>
              <a:spcAft>
                <a:spcPts val="0"/>
              </a:spcAft>
              <a:defRPr/>
            </a:pPr>
            <a:endParaRPr lang="fr-FR" sz="2400" b="1" dirty="0">
              <a:solidFill>
                <a:srgbClr val="566659"/>
              </a:solidFill>
              <a:latin typeface="Times New Roman" pitchFamily="18" charset="0"/>
              <a:cs typeface="Times New Roman" pitchFamily="18" charset="0"/>
            </a:endParaRPr>
          </a:p>
          <a:p>
            <a:pPr algn="ctr" fontAlgn="auto">
              <a:spcBef>
                <a:spcPts val="0"/>
              </a:spcBef>
              <a:spcAft>
                <a:spcPts val="0"/>
              </a:spcAft>
              <a:defRPr/>
            </a:pPr>
            <a:endParaRPr lang="fr-FR" sz="2400" b="1" dirty="0" smtClean="0">
              <a:solidFill>
                <a:srgbClr val="3333CC"/>
              </a:solidFill>
              <a:latin typeface="Times New Roman" pitchFamily="18" charset="0"/>
              <a:cs typeface="Times New Roman" pitchFamily="18" charset="0"/>
            </a:endParaRPr>
          </a:p>
          <a:p>
            <a:pPr algn="ctr" fontAlgn="auto">
              <a:spcBef>
                <a:spcPts val="0"/>
              </a:spcBef>
              <a:spcAft>
                <a:spcPts val="0"/>
              </a:spcAft>
              <a:defRPr/>
            </a:pPr>
            <a:endParaRPr lang="fr-FR" sz="2400" b="1" dirty="0">
              <a:solidFill>
                <a:srgbClr val="3333CC"/>
              </a:solidFill>
              <a:latin typeface="Times New Roman" pitchFamily="18" charset="0"/>
              <a:cs typeface="Times New Roman" pitchFamily="18" charset="0"/>
            </a:endParaRPr>
          </a:p>
          <a:p>
            <a:pPr algn="ctr" fontAlgn="auto">
              <a:spcBef>
                <a:spcPts val="0"/>
              </a:spcBef>
              <a:spcAft>
                <a:spcPts val="0"/>
              </a:spcAft>
              <a:defRPr/>
            </a:pPr>
            <a:endParaRPr lang="fr-FR" sz="2400" b="1" dirty="0" smtClean="0">
              <a:solidFill>
                <a:srgbClr val="3333CC"/>
              </a:solidFill>
            </a:endParaRPr>
          </a:p>
          <a:p>
            <a:pPr algn="ctr" fontAlgn="auto">
              <a:spcBef>
                <a:spcPts val="0"/>
              </a:spcBef>
              <a:spcAft>
                <a:spcPts val="0"/>
              </a:spcAft>
              <a:defRPr/>
            </a:pPr>
            <a:endParaRPr lang="fr-FR" sz="2400" b="1" dirty="0" smtClean="0">
              <a:solidFill>
                <a:srgbClr val="3333CC"/>
              </a:solidFill>
            </a:endParaRPr>
          </a:p>
          <a:p>
            <a:pPr algn="ctr" fontAlgn="auto">
              <a:spcBef>
                <a:spcPts val="0"/>
              </a:spcBef>
              <a:spcAft>
                <a:spcPts val="0"/>
              </a:spcAft>
              <a:defRPr/>
            </a:pPr>
            <a:r>
              <a:rPr lang="fr-FR" sz="2400" b="1" dirty="0" smtClean="0">
                <a:solidFill>
                  <a:srgbClr val="3333CC"/>
                </a:solidFill>
              </a:rPr>
              <a:t>Habiter dans la mobilité d'aujourd'hui : vers quelles formes d'identification et d'ancrage chez les Sénégalais et Gambiens à Barcelone?</a:t>
            </a:r>
            <a:endParaRPr lang="fr-FR" sz="2400" b="1" dirty="0">
              <a:solidFill>
                <a:srgbClr val="3333CC"/>
              </a:solidFill>
              <a:effectLst>
                <a:outerShdw blurRad="38100" dist="38100" dir="2700000" algn="tl">
                  <a:srgbClr val="000000">
                    <a:alpha val="43137"/>
                  </a:srgbClr>
                </a:outerShdw>
              </a:effectLst>
              <a:cs typeface="Times New Roman" pitchFamily="18" charset="0"/>
            </a:endParaRPr>
          </a:p>
          <a:p>
            <a:pPr algn="ctr" fontAlgn="auto">
              <a:spcBef>
                <a:spcPts val="0"/>
              </a:spcBef>
              <a:spcAft>
                <a:spcPts val="0"/>
              </a:spcAft>
              <a:defRPr/>
            </a:pPr>
            <a:endParaRPr lang="fr-FR" sz="2400" b="1" dirty="0" smtClean="0">
              <a:solidFill>
                <a:schemeClr val="tx1"/>
              </a:solidFill>
              <a:effectLst>
                <a:outerShdw blurRad="38100" dist="38100" dir="2700000" algn="tl">
                  <a:srgbClr val="000000">
                    <a:alpha val="43137"/>
                  </a:srgbClr>
                </a:outerShdw>
              </a:effectLst>
              <a:cs typeface="Times New Roman" pitchFamily="18" charset="0"/>
            </a:endParaRPr>
          </a:p>
          <a:p>
            <a:pPr algn="ctr" fontAlgn="auto">
              <a:spcBef>
                <a:spcPts val="0"/>
              </a:spcBef>
              <a:spcAft>
                <a:spcPts val="0"/>
              </a:spcAft>
              <a:defRPr/>
            </a:pPr>
            <a:r>
              <a:rPr lang="fr-FR" sz="2400" b="1" dirty="0" smtClean="0">
                <a:solidFill>
                  <a:schemeClr val="tx1"/>
                </a:solidFill>
                <a:effectLst>
                  <a:outerShdw blurRad="38100" dist="38100" dir="2700000" algn="tl">
                    <a:srgbClr val="000000">
                      <a:alpha val="43137"/>
                    </a:srgbClr>
                  </a:outerShdw>
                </a:effectLst>
              </a:rPr>
              <a:t> </a:t>
            </a:r>
            <a:endParaRPr lang="fr-FR" sz="1600" b="1" dirty="0" smtClean="0">
              <a:solidFill>
                <a:schemeClr val="tx1"/>
              </a:solidFill>
              <a:effectLst>
                <a:outerShdw blurRad="38100" dist="38100" dir="2700000" algn="tl">
                  <a:srgbClr val="000000">
                    <a:alpha val="43137"/>
                  </a:srgbClr>
                </a:outerShdw>
              </a:effectLst>
            </a:endParaRPr>
          </a:p>
          <a:p>
            <a:pPr algn="ctr" fontAlgn="auto">
              <a:spcBef>
                <a:spcPts val="0"/>
              </a:spcBef>
              <a:spcAft>
                <a:spcPts val="0"/>
              </a:spcAft>
              <a:defRPr/>
            </a:pPr>
            <a:r>
              <a:rPr lang="fr-FR" sz="1600" b="1" dirty="0" err="1" smtClean="0">
                <a:solidFill>
                  <a:schemeClr val="tx1"/>
                </a:solidFill>
                <a:effectLst>
                  <a:outerShdw blurRad="38100" dist="38100" dir="2700000" algn="tl">
                    <a:srgbClr val="000000">
                      <a:alpha val="43137"/>
                    </a:srgbClr>
                  </a:outerShdw>
                </a:effectLst>
              </a:rPr>
              <a:t>Marème</a:t>
            </a:r>
            <a:r>
              <a:rPr lang="fr-FR" sz="1600" b="1" dirty="0" smtClean="0">
                <a:solidFill>
                  <a:schemeClr val="tx1"/>
                </a:solidFill>
                <a:effectLst>
                  <a:outerShdw blurRad="38100" dist="38100" dir="2700000" algn="tl">
                    <a:srgbClr val="000000">
                      <a:alpha val="43137"/>
                    </a:srgbClr>
                  </a:outerShdw>
                </a:effectLst>
              </a:rPr>
              <a:t> </a:t>
            </a:r>
            <a:r>
              <a:rPr lang="fr-FR" sz="1600" b="1" dirty="0" err="1">
                <a:solidFill>
                  <a:schemeClr val="tx1"/>
                </a:solidFill>
                <a:effectLst>
                  <a:outerShdw blurRad="38100" dist="38100" dir="2700000" algn="tl">
                    <a:srgbClr val="000000">
                      <a:alpha val="43137"/>
                    </a:srgbClr>
                  </a:outerShdw>
                </a:effectLst>
              </a:rPr>
              <a:t>Niang</a:t>
            </a:r>
            <a:r>
              <a:rPr lang="fr-FR" sz="1600" b="1" dirty="0">
                <a:solidFill>
                  <a:schemeClr val="tx1"/>
                </a:solidFill>
                <a:effectLst>
                  <a:outerShdw blurRad="38100" dist="38100" dir="2700000" algn="tl">
                    <a:srgbClr val="000000">
                      <a:alpha val="43137"/>
                    </a:srgbClr>
                  </a:outerShdw>
                </a:effectLst>
              </a:rPr>
              <a:t> </a:t>
            </a:r>
            <a:r>
              <a:rPr lang="fr-FR" sz="1600" b="1" dirty="0" err="1" smtClean="0">
                <a:solidFill>
                  <a:schemeClr val="tx1"/>
                </a:solidFill>
                <a:effectLst>
                  <a:outerShdw blurRad="38100" dist="38100" dir="2700000" algn="tl">
                    <a:srgbClr val="000000">
                      <a:alpha val="43137"/>
                    </a:srgbClr>
                  </a:outerShdw>
                </a:effectLst>
              </a:rPr>
              <a:t>Ndiaye</a:t>
            </a:r>
            <a:r>
              <a:rPr lang="fr-FR" sz="1600" b="1" dirty="0">
                <a:solidFill>
                  <a:schemeClr val="tx1"/>
                </a:solidFill>
                <a:effectLst>
                  <a:outerShdw blurRad="38100" dist="38100" dir="2700000" algn="tl">
                    <a:srgbClr val="000000">
                      <a:alpha val="43137"/>
                    </a:srgbClr>
                  </a:outerShdw>
                </a:effectLst>
                <a:cs typeface="Times New Roman" pitchFamily="18" charset="0"/>
              </a:rPr>
              <a:t> </a:t>
            </a:r>
            <a:r>
              <a:rPr lang="fr-FR" sz="1600" b="1" dirty="0" smtClean="0">
                <a:solidFill>
                  <a:schemeClr val="tx1"/>
                </a:solidFill>
                <a:effectLst>
                  <a:outerShdw blurRad="38100" dist="38100" dir="2700000" algn="tl">
                    <a:srgbClr val="000000">
                      <a:alpha val="43137"/>
                    </a:srgbClr>
                  </a:outerShdw>
                </a:effectLst>
                <a:cs typeface="Times New Roman" pitchFamily="18" charset="0"/>
              </a:rPr>
              <a:t>docteure </a:t>
            </a:r>
          </a:p>
          <a:p>
            <a:pPr algn="ctr" fontAlgn="auto">
              <a:spcBef>
                <a:spcPts val="0"/>
              </a:spcBef>
              <a:spcAft>
                <a:spcPts val="0"/>
              </a:spcAft>
              <a:defRPr/>
            </a:pPr>
            <a:r>
              <a:rPr lang="fr-FR" sz="1600" b="1" dirty="0" smtClean="0">
                <a:solidFill>
                  <a:schemeClr val="tx1"/>
                </a:solidFill>
                <a:effectLst>
                  <a:outerShdw blurRad="38100" dist="38100" dir="2700000" algn="tl">
                    <a:srgbClr val="000000">
                      <a:alpha val="43137"/>
                    </a:srgbClr>
                  </a:outerShdw>
                </a:effectLst>
                <a:cs typeface="Times New Roman" pitchFamily="18" charset="0"/>
              </a:rPr>
              <a:t>en Géographie et aménagement de l’espace</a:t>
            </a:r>
          </a:p>
          <a:p>
            <a:pPr algn="ctr" fontAlgn="auto">
              <a:spcBef>
                <a:spcPts val="0"/>
              </a:spcBef>
              <a:spcAft>
                <a:spcPts val="0"/>
              </a:spcAft>
              <a:defRPr/>
            </a:pPr>
            <a:r>
              <a:rPr lang="fr-FR" sz="1600" b="1" dirty="0" smtClean="0">
                <a:solidFill>
                  <a:schemeClr val="tx1"/>
                </a:solidFill>
                <a:effectLst>
                  <a:outerShdw blurRad="38100" dist="38100" dir="2700000" algn="tl">
                    <a:srgbClr val="000000">
                      <a:alpha val="43137"/>
                    </a:srgbClr>
                  </a:outerShdw>
                </a:effectLst>
                <a:cs typeface="Times New Roman" pitchFamily="18" charset="0"/>
              </a:rPr>
              <a:t>Chercheuse-associée au laboratoire ART-DEV</a:t>
            </a:r>
          </a:p>
          <a:p>
            <a:pPr algn="ctr" fontAlgn="auto">
              <a:spcBef>
                <a:spcPts val="0"/>
              </a:spcBef>
              <a:spcAft>
                <a:spcPts val="0"/>
              </a:spcAft>
              <a:defRPr/>
            </a:pPr>
            <a:endParaRPr lang="fr-FR" sz="2400" b="1" dirty="0" smtClean="0">
              <a:solidFill>
                <a:schemeClr val="tx1"/>
              </a:solidFill>
              <a:effectLst>
                <a:outerShdw blurRad="38100" dist="38100" dir="2700000" algn="tl">
                  <a:srgbClr val="000000">
                    <a:alpha val="43137"/>
                  </a:srgbClr>
                </a:outerShdw>
              </a:effectLst>
              <a:cs typeface="Times New Roman" pitchFamily="18" charset="0"/>
            </a:endParaRPr>
          </a:p>
          <a:p>
            <a:pPr algn="ctr" fontAlgn="auto">
              <a:spcBef>
                <a:spcPts val="0"/>
              </a:spcBef>
              <a:spcAft>
                <a:spcPts val="0"/>
              </a:spcAft>
              <a:defRPr/>
            </a:pPr>
            <a:endParaRPr lang="fr-FR" sz="2400" b="1" dirty="0">
              <a:solidFill>
                <a:schemeClr val="tx1"/>
              </a:solidFill>
              <a:effectLst>
                <a:outerShdw blurRad="38100" dist="38100" dir="2700000" algn="tl">
                  <a:srgbClr val="000000">
                    <a:alpha val="43137"/>
                  </a:srgbClr>
                </a:outerShdw>
              </a:effectLst>
              <a:cs typeface="Times New Roman" pitchFamily="18" charset="0"/>
            </a:endParaRPr>
          </a:p>
          <a:p>
            <a:pPr algn="ctr" fontAlgn="auto">
              <a:spcBef>
                <a:spcPts val="0"/>
              </a:spcBef>
              <a:spcAft>
                <a:spcPts val="0"/>
              </a:spcAft>
              <a:defRPr/>
            </a:pPr>
            <a:r>
              <a:rPr lang="fr-FR" sz="2400" b="1" dirty="0">
                <a:solidFill>
                  <a:schemeClr val="tx1"/>
                </a:solidFill>
                <a:effectLst>
                  <a:outerShdw blurRad="38100" dist="38100" dir="2700000" algn="tl">
                    <a:srgbClr val="000000">
                      <a:alpha val="43137"/>
                    </a:srgbClr>
                  </a:outerShdw>
                </a:effectLst>
                <a:cs typeface="Times New Roman" pitchFamily="18" charset="0"/>
              </a:rPr>
              <a:t/>
            </a:r>
            <a:br>
              <a:rPr lang="fr-FR" sz="2400" b="1" dirty="0">
                <a:solidFill>
                  <a:schemeClr val="tx1"/>
                </a:solidFill>
                <a:effectLst>
                  <a:outerShdw blurRad="38100" dist="38100" dir="2700000" algn="tl">
                    <a:srgbClr val="000000">
                      <a:alpha val="43137"/>
                    </a:srgbClr>
                  </a:outerShdw>
                </a:effectLst>
                <a:cs typeface="Times New Roman" pitchFamily="18" charset="0"/>
              </a:rPr>
            </a:br>
            <a:r>
              <a:rPr lang="fr-FR" sz="1600" b="1" dirty="0" smtClean="0">
                <a:solidFill>
                  <a:schemeClr val="accent4">
                    <a:lumMod val="75000"/>
                  </a:schemeClr>
                </a:solidFill>
                <a:cs typeface="Times New Roman" pitchFamily="18" charset="0"/>
              </a:rPr>
              <a:t/>
            </a:r>
            <a:br>
              <a:rPr lang="fr-FR" sz="1600" b="1" dirty="0" smtClean="0">
                <a:solidFill>
                  <a:schemeClr val="accent4">
                    <a:lumMod val="75000"/>
                  </a:schemeClr>
                </a:solidFill>
                <a:cs typeface="Times New Roman" pitchFamily="18" charset="0"/>
              </a:rPr>
            </a:br>
            <a:endParaRPr lang="fr-FR" sz="1600" b="1" dirty="0" smtClean="0">
              <a:solidFill>
                <a:schemeClr val="accent4">
                  <a:lumMod val="75000"/>
                </a:schemeClr>
              </a:solidFill>
              <a:cs typeface="Times New Roman" pitchFamily="18" charset="0"/>
            </a:endParaRPr>
          </a:p>
          <a:p>
            <a:pPr algn="ctr" fontAlgn="auto">
              <a:spcBef>
                <a:spcPts val="0"/>
              </a:spcBef>
              <a:spcAft>
                <a:spcPts val="0"/>
              </a:spcAft>
              <a:defRPr/>
            </a:pPr>
            <a:endParaRPr lang="fr-FR" sz="2400" b="1" dirty="0" smtClean="0">
              <a:solidFill>
                <a:srgbClr val="566659"/>
              </a:solidFill>
              <a:latin typeface="Times New Roman" pitchFamily="18" charset="0"/>
              <a:cs typeface="Times New Roman" pitchFamily="18" charset="0"/>
            </a:endParaRPr>
          </a:p>
          <a:p>
            <a:pPr algn="ctr" fontAlgn="auto">
              <a:spcBef>
                <a:spcPts val="0"/>
              </a:spcBef>
              <a:spcAft>
                <a:spcPts val="0"/>
              </a:spcAft>
              <a:defRPr/>
            </a:pPr>
            <a:endParaRPr lang="fr-FR" sz="2400" b="1" dirty="0" smtClean="0">
              <a:solidFill>
                <a:srgbClr val="566659"/>
              </a:solidFill>
              <a:latin typeface="Times New Roman" pitchFamily="18" charset="0"/>
              <a:cs typeface="Times New Roman" pitchFamily="18" charset="0"/>
            </a:endParaRPr>
          </a:p>
          <a:p>
            <a:pPr algn="ctr" fontAlgn="auto">
              <a:spcBef>
                <a:spcPts val="0"/>
              </a:spcBef>
              <a:spcAft>
                <a:spcPts val="0"/>
              </a:spcAft>
              <a:defRPr/>
            </a:pPr>
            <a:endParaRPr lang="fr-FR" sz="2400" b="1" dirty="0" smtClean="0">
              <a:solidFill>
                <a:srgbClr val="566659"/>
              </a:solidFill>
              <a:latin typeface="Times New Roman" pitchFamily="18" charset="0"/>
              <a:cs typeface="Times New Roman" pitchFamily="18" charset="0"/>
            </a:endParaRPr>
          </a:p>
          <a:p>
            <a:pPr algn="ctr" fontAlgn="auto">
              <a:spcBef>
                <a:spcPts val="0"/>
              </a:spcBef>
              <a:spcAft>
                <a:spcPts val="0"/>
              </a:spcAft>
              <a:defRPr/>
            </a:pPr>
            <a:endParaRPr lang="fr-FR" sz="2400" b="1" dirty="0" smtClean="0">
              <a:solidFill>
                <a:srgbClr val="566659"/>
              </a:solidFill>
              <a:latin typeface="Times New Roman" pitchFamily="18" charset="0"/>
              <a:cs typeface="Times New Roman" pitchFamily="18" charset="0"/>
            </a:endParaRPr>
          </a:p>
          <a:p>
            <a:pPr algn="ctr" fontAlgn="auto">
              <a:spcBef>
                <a:spcPts val="0"/>
              </a:spcBef>
              <a:spcAft>
                <a:spcPts val="0"/>
              </a:spcAft>
              <a:defRPr/>
            </a:pPr>
            <a:endParaRPr lang="fr-FR" sz="2400" b="1" dirty="0" smtClean="0">
              <a:solidFill>
                <a:srgbClr val="566659"/>
              </a:solidFill>
              <a:latin typeface="Times New Roman" pitchFamily="18" charset="0"/>
              <a:cs typeface="Times New Roman" pitchFamily="18" charset="0"/>
            </a:endParaRPr>
          </a:p>
          <a:p>
            <a:pPr algn="ctr" fontAlgn="auto">
              <a:spcBef>
                <a:spcPts val="0"/>
              </a:spcBef>
              <a:spcAft>
                <a:spcPts val="0"/>
              </a:spcAft>
              <a:defRPr/>
            </a:pPr>
            <a:endParaRPr lang="fr-FR" sz="2400" b="1" dirty="0" smtClean="0">
              <a:solidFill>
                <a:srgbClr val="566659"/>
              </a:solidFill>
              <a:latin typeface="Times New Roman" pitchFamily="18" charset="0"/>
              <a:cs typeface="Times New Roman" pitchFamily="18" charset="0"/>
            </a:endParaRPr>
          </a:p>
          <a:p>
            <a:pPr algn="ctr" fontAlgn="auto">
              <a:spcBef>
                <a:spcPts val="0"/>
              </a:spcBef>
              <a:spcAft>
                <a:spcPts val="0"/>
              </a:spcAft>
              <a:defRPr/>
            </a:pPr>
            <a:endParaRPr lang="fr-FR" sz="2400" b="1" dirty="0" smtClean="0">
              <a:solidFill>
                <a:srgbClr val="566659"/>
              </a:solidFill>
              <a:latin typeface="Times New Roman" pitchFamily="18" charset="0"/>
              <a:cs typeface="Times New Roman" pitchFamily="18" charset="0"/>
            </a:endParaRPr>
          </a:p>
          <a:p>
            <a:pPr algn="ctr" fontAlgn="auto">
              <a:spcBef>
                <a:spcPts val="0"/>
              </a:spcBef>
              <a:spcAft>
                <a:spcPts val="0"/>
              </a:spcAft>
              <a:defRPr/>
            </a:pPr>
            <a:endParaRPr lang="fr-FR" sz="2400" b="1" dirty="0" smtClean="0">
              <a:solidFill>
                <a:srgbClr val="566659"/>
              </a:solidFill>
              <a:latin typeface="Times New Roman" pitchFamily="18" charset="0"/>
              <a:cs typeface="Times New Roman" pitchFamily="18" charset="0"/>
            </a:endParaRPr>
          </a:p>
          <a:p>
            <a:pPr algn="ctr" fontAlgn="auto">
              <a:spcBef>
                <a:spcPts val="0"/>
              </a:spcBef>
              <a:spcAft>
                <a:spcPts val="0"/>
              </a:spcAft>
              <a:defRPr/>
            </a:pPr>
            <a:endParaRPr lang="fr-FR" sz="2400" b="1" dirty="0" smtClean="0">
              <a:solidFill>
                <a:srgbClr val="566659"/>
              </a:solidFill>
              <a:latin typeface="Times New Roman" pitchFamily="18" charset="0"/>
              <a:cs typeface="Times New Roman" pitchFamily="18" charset="0"/>
            </a:endParaRPr>
          </a:p>
          <a:p>
            <a:pPr algn="ctr" fontAlgn="auto">
              <a:spcBef>
                <a:spcPts val="0"/>
              </a:spcBef>
              <a:spcAft>
                <a:spcPts val="0"/>
              </a:spcAft>
              <a:defRPr/>
            </a:pPr>
            <a:endParaRPr lang="fr-FR" sz="2400" b="1" dirty="0" smtClean="0">
              <a:solidFill>
                <a:srgbClr val="566659"/>
              </a:solidFill>
              <a:latin typeface="Times New Roman" pitchFamily="18" charset="0"/>
              <a:cs typeface="Times New Roman" pitchFamily="18" charset="0"/>
            </a:endParaRPr>
          </a:p>
          <a:p>
            <a:pPr algn="ctr" fontAlgn="auto">
              <a:spcBef>
                <a:spcPts val="0"/>
              </a:spcBef>
              <a:spcAft>
                <a:spcPts val="0"/>
              </a:spcAft>
              <a:defRPr/>
            </a:pPr>
            <a:endParaRPr lang="fr-FR" sz="2400" b="1" dirty="0" smtClean="0">
              <a:ln w="6350">
                <a:noFill/>
              </a:ln>
              <a:solidFill>
                <a:srgbClr val="566659"/>
              </a:solidFill>
              <a:latin typeface="Times New Roman" pitchFamily="18" charset="0"/>
              <a:cs typeface="Times New Roman" pitchFamily="18" charset="0"/>
            </a:endParaRPr>
          </a:p>
          <a:p>
            <a:pPr algn="ctr" fontAlgn="auto">
              <a:spcBef>
                <a:spcPts val="0"/>
              </a:spcBef>
              <a:spcAft>
                <a:spcPts val="0"/>
              </a:spcAft>
              <a:defRPr/>
            </a:pPr>
            <a:endParaRPr lang="fr-FR" sz="2400" dirty="0">
              <a:ln w="6350">
                <a:noFill/>
              </a:ln>
              <a:solidFill>
                <a:srgbClr val="566659"/>
              </a:solidFill>
            </a:endParaRPr>
          </a:p>
        </p:txBody>
      </p:sp>
      <p:sp>
        <p:nvSpPr>
          <p:cNvPr id="8" name="ZoneTexte 7"/>
          <p:cNvSpPr txBox="1"/>
          <p:nvPr/>
        </p:nvSpPr>
        <p:spPr>
          <a:xfrm>
            <a:off x="8255006" y="2205038"/>
            <a:ext cx="184731" cy="424732"/>
          </a:xfrm>
          <a:prstGeom prst="rect">
            <a:avLst/>
          </a:prstGeom>
          <a:noFill/>
        </p:spPr>
        <p:txBody>
          <a:bodyPr wrap="none">
            <a:spAutoFit/>
          </a:bodyPr>
          <a:lstStyle/>
          <a:p>
            <a:pPr fontAlgn="auto">
              <a:lnSpc>
                <a:spcPct val="90000"/>
              </a:lnSpc>
              <a:spcBef>
                <a:spcPts val="0"/>
              </a:spcBef>
              <a:spcAft>
                <a:spcPts val="0"/>
              </a:spcAft>
              <a:defRPr/>
            </a:pPr>
            <a:endParaRPr lang="fr-FR" sz="2400">
              <a:solidFill>
                <a:schemeClr val="bg2">
                  <a:lumMod val="60000"/>
                  <a:lumOff val="40000"/>
                </a:schemeClr>
              </a:solidFill>
              <a:latin typeface="+mn-lt"/>
              <a:cs typeface="+mn-cs"/>
            </a:endParaRPr>
          </a:p>
        </p:txBody>
      </p:sp>
      <p:sp>
        <p:nvSpPr>
          <p:cNvPr id="12" name="ZoneTexte 11"/>
          <p:cNvSpPr txBox="1"/>
          <p:nvPr/>
        </p:nvSpPr>
        <p:spPr>
          <a:xfrm>
            <a:off x="4294194" y="4508503"/>
            <a:ext cx="5857875" cy="369332"/>
          </a:xfrm>
          <a:prstGeom prst="rect">
            <a:avLst/>
          </a:prstGeom>
          <a:noFill/>
        </p:spPr>
        <p:txBody>
          <a:bodyPr>
            <a:spAutoFit/>
          </a:bodyPr>
          <a:lstStyle/>
          <a:p>
            <a:pPr fontAlgn="auto">
              <a:lnSpc>
                <a:spcPct val="90000"/>
              </a:lnSpc>
              <a:spcBef>
                <a:spcPts val="0"/>
              </a:spcBef>
              <a:spcAft>
                <a:spcPts val="0"/>
              </a:spcAft>
              <a:defRPr/>
            </a:pPr>
            <a:r>
              <a:rPr lang="fr-FR" sz="2000" b="1">
                <a:solidFill>
                  <a:schemeClr val="accent2">
                    <a:lumMod val="75000"/>
                  </a:schemeClr>
                </a:solidFill>
                <a:latin typeface="+mn-lt"/>
                <a:cs typeface="+mn-cs"/>
              </a:rPr>
              <a:t>            </a:t>
            </a:r>
            <a:endParaRPr lang="fr-FR" sz="2000" b="1">
              <a:solidFill>
                <a:srgbClr val="FFC000"/>
              </a:solidFill>
              <a:latin typeface="+mn-lt"/>
              <a:cs typeface="+mn-cs"/>
            </a:endParaRPr>
          </a:p>
        </p:txBody>
      </p:sp>
      <p:sp>
        <p:nvSpPr>
          <p:cNvPr id="5132" name="ZoneTexte 14"/>
          <p:cNvSpPr txBox="1">
            <a:spLocks noChangeArrowheads="1"/>
          </p:cNvSpPr>
          <p:nvPr/>
        </p:nvSpPr>
        <p:spPr bwMode="auto">
          <a:xfrm>
            <a:off x="3718148" y="0"/>
            <a:ext cx="2160241" cy="380351"/>
          </a:xfrm>
          <a:prstGeom prst="diagStripe">
            <a:avLst/>
          </a:prstGeom>
          <a:noFill/>
          <a:ln w="9525">
            <a:noFill/>
            <a:miter lim="800000"/>
            <a:headEnd/>
            <a:tailEnd/>
          </a:ln>
        </p:spPr>
        <p:txBody>
          <a:bodyPr wrap="square">
            <a:spAutoFit/>
          </a:bodyPr>
          <a:lstStyle/>
          <a:p>
            <a:pPr>
              <a:lnSpc>
                <a:spcPct val="90000"/>
              </a:lnSpc>
            </a:pPr>
            <a:r>
              <a:rPr lang="fr-FR" sz="1400" b="1">
                <a:latin typeface="Century Gothic" pitchFamily="34" charset="0"/>
              </a:rPr>
              <a:t>La Catalogne </a:t>
            </a:r>
          </a:p>
        </p:txBody>
      </p:sp>
      <p:pic>
        <p:nvPicPr>
          <p:cNvPr id="17" name="Picture 2"/>
          <p:cNvPicPr>
            <a:picLocks noChangeAspect="1" noChangeArrowheads="1"/>
          </p:cNvPicPr>
          <p:nvPr/>
        </p:nvPicPr>
        <p:blipFill>
          <a:blip r:embed="rId4" cstate="print"/>
          <a:srcRect/>
          <a:stretch>
            <a:fillRect/>
          </a:stretch>
        </p:blipFill>
        <p:spPr bwMode="auto">
          <a:xfrm>
            <a:off x="1125860" y="4149080"/>
            <a:ext cx="1569715" cy="908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Image 17" descr="LOGO CNRS.jpg"/>
          <p:cNvPicPr>
            <a:picLocks noChangeAspect="1"/>
          </p:cNvPicPr>
          <p:nvPr/>
        </p:nvPicPr>
        <p:blipFill>
          <a:blip r:embed="rId5" cstate="print"/>
          <a:stretch>
            <a:fillRect/>
          </a:stretch>
        </p:blipFill>
        <p:spPr>
          <a:xfrm>
            <a:off x="621804" y="5445224"/>
            <a:ext cx="712316" cy="712316"/>
          </a:xfrm>
          <a:prstGeom prst="rect">
            <a:avLst/>
          </a:prstGeom>
        </p:spPr>
      </p:pic>
      <p:pic>
        <p:nvPicPr>
          <p:cNvPr id="19" name="Picture 3"/>
          <p:cNvPicPr>
            <a:picLocks noChangeAspect="1" noChangeArrowheads="1"/>
          </p:cNvPicPr>
          <p:nvPr/>
        </p:nvPicPr>
        <p:blipFill>
          <a:blip r:embed="rId6" cstate="print"/>
          <a:srcRect/>
          <a:stretch>
            <a:fillRect/>
          </a:stretch>
        </p:blipFill>
        <p:spPr bwMode="auto">
          <a:xfrm>
            <a:off x="2205980" y="5301208"/>
            <a:ext cx="1424796" cy="754757"/>
          </a:xfrm>
          <a:prstGeom prst="rect">
            <a:avLst/>
          </a:prstGeom>
          <a:noFill/>
          <a:ln w="9525">
            <a:noFill/>
            <a:miter lim="800000"/>
            <a:headEnd/>
            <a:tailEnd/>
          </a:ln>
        </p:spPr>
      </p:pic>
      <p:sp>
        <p:nvSpPr>
          <p:cNvPr id="13" name="ZoneTexte 12"/>
          <p:cNvSpPr txBox="1"/>
          <p:nvPr/>
        </p:nvSpPr>
        <p:spPr>
          <a:xfrm>
            <a:off x="3796784" y="5373216"/>
            <a:ext cx="8456161" cy="923330"/>
          </a:xfrm>
          <a:prstGeom prst="rect">
            <a:avLst/>
          </a:prstGeom>
          <a:noFill/>
        </p:spPr>
        <p:txBody>
          <a:bodyPr wrap="none" rtlCol="0">
            <a:spAutoFit/>
          </a:bodyPr>
          <a:lstStyle/>
          <a:p>
            <a:pPr algn="ctr"/>
            <a:r>
              <a:rPr lang="fr-FR" smtClean="0">
                <a:effectLst>
                  <a:outerShdw blurRad="38100" dist="38100" dir="2700000" algn="tl">
                    <a:srgbClr val="000000">
                      <a:alpha val="43137"/>
                    </a:srgbClr>
                  </a:outerShdw>
                </a:effectLst>
                <a:latin typeface="+mn-lt"/>
              </a:rPr>
              <a:t>Colloque  MSFS 2015 - Mobilités en changement, changements par les mobilités</a:t>
            </a:r>
          </a:p>
          <a:p>
            <a:pPr algn="ctr"/>
            <a:r>
              <a:rPr lang="fr-FR" smtClean="0">
                <a:effectLst>
                  <a:outerShdw blurRad="38100" dist="38100" dir="2700000" algn="tl">
                    <a:srgbClr val="000000">
                      <a:alpha val="43137"/>
                    </a:srgbClr>
                  </a:outerShdw>
                </a:effectLst>
                <a:latin typeface="+mn-lt"/>
              </a:rPr>
              <a:t>5-6 nov. 2015 Lyon </a:t>
            </a:r>
          </a:p>
          <a:p>
            <a:endParaRPr lang="fr-F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2"/>
          </p:nvPr>
        </p:nvSpPr>
        <p:spPr/>
        <p:txBody>
          <a:bodyPr>
            <a:normAutofit/>
          </a:bodyPr>
          <a:lstStyle/>
          <a:p>
            <a:pPr>
              <a:buFont typeface="Book Antiqua" pitchFamily="18" charset="0"/>
              <a:buChar char="→"/>
            </a:pPr>
            <a:endParaRPr lang="fr-FR" sz="2000" smtClean="0">
              <a:effectLst>
                <a:outerShdw blurRad="38100" dist="38100" dir="2700000" algn="tl">
                  <a:srgbClr val="000000">
                    <a:alpha val="43137"/>
                  </a:srgbClr>
                </a:outerShdw>
              </a:effectLst>
            </a:endParaRPr>
          </a:p>
          <a:p>
            <a:pPr>
              <a:buFont typeface="Book Antiqua" pitchFamily="18" charset="0"/>
              <a:buChar char="→"/>
            </a:pPr>
            <a:endParaRPr lang="fr-FR" sz="2000" smtClean="0">
              <a:effectLst>
                <a:outerShdw blurRad="38100" dist="38100" dir="2700000" algn="tl">
                  <a:srgbClr val="000000">
                    <a:alpha val="43137"/>
                  </a:srgbClr>
                </a:outerShdw>
              </a:effectLst>
            </a:endParaRPr>
          </a:p>
          <a:p>
            <a:pPr>
              <a:buFont typeface="Book Antiqua" pitchFamily="18" charset="0"/>
              <a:buChar char="→"/>
            </a:pPr>
            <a:endParaRPr lang="fr-FR" sz="2000" smtClean="0">
              <a:effectLst>
                <a:outerShdw blurRad="38100" dist="38100" dir="2700000" algn="tl">
                  <a:srgbClr val="000000">
                    <a:alpha val="43137"/>
                  </a:srgbClr>
                </a:outerShdw>
              </a:effectLst>
            </a:endParaRPr>
          </a:p>
          <a:p>
            <a:pPr>
              <a:buFont typeface="Book Antiqua" pitchFamily="18" charset="0"/>
              <a:buChar char="→"/>
            </a:pPr>
            <a:endParaRPr lang="fr-FR" sz="2000" smtClean="0">
              <a:effectLst>
                <a:outerShdw blurRad="38100" dist="38100" dir="2700000" algn="tl">
                  <a:srgbClr val="000000">
                    <a:alpha val="43137"/>
                  </a:srgbClr>
                </a:outerShdw>
              </a:effectLst>
            </a:endParaRPr>
          </a:p>
          <a:p>
            <a:pPr>
              <a:buFont typeface="Book Antiqua" pitchFamily="18" charset="0"/>
              <a:buChar char="→"/>
            </a:pPr>
            <a:endParaRPr lang="fr-FR" sz="2000" smtClean="0">
              <a:effectLst>
                <a:outerShdw blurRad="38100" dist="38100" dir="2700000" algn="tl">
                  <a:srgbClr val="000000">
                    <a:alpha val="43137"/>
                  </a:srgbClr>
                </a:outerShdw>
              </a:effectLst>
            </a:endParaRPr>
          </a:p>
          <a:p>
            <a:pPr>
              <a:buFont typeface="Book Antiqua" pitchFamily="18" charset="0"/>
              <a:buChar char="→"/>
            </a:pPr>
            <a:endParaRPr lang="fr-FR" sz="2000" smtClean="0">
              <a:effectLst>
                <a:outerShdw blurRad="38100" dist="38100" dir="2700000" algn="tl">
                  <a:srgbClr val="000000">
                    <a:alpha val="43137"/>
                  </a:srgbClr>
                </a:outerShdw>
              </a:effectLst>
            </a:endParaRPr>
          </a:p>
          <a:p>
            <a:pPr>
              <a:buFont typeface="Book Antiqua" pitchFamily="18" charset="0"/>
              <a:buChar char="→"/>
            </a:pPr>
            <a:endParaRPr lang="fr-FR" sz="2000" smtClean="0">
              <a:effectLst>
                <a:outerShdw blurRad="38100" dist="38100" dir="2700000" algn="tl">
                  <a:srgbClr val="000000">
                    <a:alpha val="43137"/>
                  </a:srgbClr>
                </a:outerShdw>
              </a:effectLst>
            </a:endParaRPr>
          </a:p>
          <a:p>
            <a:pPr>
              <a:buFont typeface="Book Antiqua" pitchFamily="18" charset="0"/>
              <a:buChar char="→"/>
            </a:pPr>
            <a:endParaRPr lang="fr-FR" sz="2000" smtClean="0">
              <a:effectLst>
                <a:outerShdw blurRad="38100" dist="38100" dir="2700000" algn="tl">
                  <a:srgbClr val="000000">
                    <a:alpha val="43137"/>
                  </a:srgbClr>
                </a:outerShdw>
              </a:effectLst>
            </a:endParaRPr>
          </a:p>
          <a:p>
            <a:pPr>
              <a:buFont typeface="Book Antiqua" pitchFamily="18" charset="0"/>
              <a:buChar char="→"/>
            </a:pPr>
            <a:endParaRPr lang="fr-FR" sz="2000" smtClean="0">
              <a:effectLst>
                <a:outerShdw blurRad="38100" dist="38100" dir="2700000" algn="tl">
                  <a:srgbClr val="000000">
                    <a:alpha val="43137"/>
                  </a:srgbClr>
                </a:outerShdw>
              </a:effectLst>
            </a:endParaRPr>
          </a:p>
          <a:p>
            <a:pPr>
              <a:buFont typeface="Book Antiqua" pitchFamily="18" charset="0"/>
              <a:buChar char="→"/>
            </a:pPr>
            <a:endParaRPr lang="fr-FR" sz="2000" smtClean="0">
              <a:effectLst>
                <a:outerShdw blurRad="38100" dist="38100" dir="2700000" algn="tl">
                  <a:srgbClr val="000000">
                    <a:alpha val="43137"/>
                  </a:srgbClr>
                </a:outerShdw>
              </a:effectLst>
            </a:endParaRPr>
          </a:p>
          <a:p>
            <a:pPr>
              <a:buFont typeface="Book Antiqua" pitchFamily="18" charset="0"/>
              <a:buChar char="→"/>
            </a:pPr>
            <a:endParaRPr lang="fr-FR" sz="2000" smtClean="0">
              <a:effectLst>
                <a:outerShdw blurRad="38100" dist="38100" dir="2700000" algn="tl">
                  <a:srgbClr val="000000">
                    <a:alpha val="43137"/>
                  </a:srgbClr>
                </a:outerShdw>
              </a:effectLst>
            </a:endParaRPr>
          </a:p>
          <a:p>
            <a:pPr>
              <a:buFont typeface="Book Antiqua" pitchFamily="18" charset="0"/>
              <a:buChar char="→"/>
            </a:pPr>
            <a:endParaRPr lang="fr-FR" sz="2000" smtClean="0">
              <a:effectLst>
                <a:outerShdw blurRad="38100" dist="38100" dir="2700000" algn="tl">
                  <a:srgbClr val="000000">
                    <a:alpha val="43137"/>
                  </a:srgbClr>
                </a:outerShdw>
              </a:effectLst>
            </a:endParaRPr>
          </a:p>
          <a:p>
            <a:pPr>
              <a:buFont typeface="Book Antiqua" pitchFamily="18" charset="0"/>
              <a:buChar char="→"/>
            </a:pPr>
            <a:endParaRPr lang="fr-FR" sz="2000" smtClean="0">
              <a:effectLst>
                <a:outerShdw blurRad="38100" dist="38100" dir="2700000" algn="tl">
                  <a:srgbClr val="000000">
                    <a:alpha val="43137"/>
                  </a:srgbClr>
                </a:outerShdw>
              </a:effectLst>
            </a:endParaRPr>
          </a:p>
        </p:txBody>
      </p:sp>
      <p:sp>
        <p:nvSpPr>
          <p:cNvPr id="16" name="Espace réservé du contenu 15"/>
          <p:cNvSpPr>
            <a:spLocks noGrp="1"/>
          </p:cNvSpPr>
          <p:nvPr>
            <p:ph sz="half" idx="1"/>
          </p:nvPr>
        </p:nvSpPr>
        <p:spPr>
          <a:xfrm>
            <a:off x="6526460" y="332656"/>
            <a:ext cx="5400600" cy="6264696"/>
          </a:xfrm>
        </p:spPr>
        <p:txBody>
          <a:bodyPr>
            <a:normAutofit fontScale="92500" lnSpcReduction="10000"/>
          </a:bodyPr>
          <a:lstStyle/>
          <a:p>
            <a:pPr>
              <a:buNone/>
            </a:pPr>
            <a:r>
              <a:rPr lang="fr-FR" sz="2200" b="1" smtClean="0">
                <a:solidFill>
                  <a:srgbClr val="C00000"/>
                </a:solidFill>
                <a:effectLst>
                  <a:outerShdw blurRad="38100" dist="38100" dir="2700000" algn="tl">
                    <a:srgbClr val="000000">
                      <a:alpha val="43137"/>
                    </a:srgbClr>
                  </a:outerShdw>
                </a:effectLst>
              </a:rPr>
              <a:t>Ancrage </a:t>
            </a:r>
            <a:r>
              <a:rPr lang="fr-FR" sz="2200" b="1" err="1" smtClean="0">
                <a:solidFill>
                  <a:srgbClr val="C00000"/>
                </a:solidFill>
                <a:effectLst>
                  <a:outerShdw blurRad="38100" dist="38100" dir="2700000" algn="tl">
                    <a:srgbClr val="000000">
                      <a:alpha val="43137"/>
                    </a:srgbClr>
                  </a:outerShdw>
                </a:effectLst>
              </a:rPr>
              <a:t>multipolarisé</a:t>
            </a:r>
            <a:r>
              <a:rPr lang="fr-FR" sz="2200" b="1" smtClean="0">
                <a:solidFill>
                  <a:srgbClr val="C00000"/>
                </a:solidFill>
                <a:effectLst>
                  <a:outerShdw blurRad="38100" dist="38100" dir="2700000" algn="tl">
                    <a:srgbClr val="000000">
                      <a:alpha val="43137"/>
                    </a:srgbClr>
                  </a:outerShdw>
                </a:effectLst>
              </a:rPr>
              <a:t>: Barcelone comme parenthèse dans la trajectoire migratoire </a:t>
            </a:r>
          </a:p>
          <a:p>
            <a:pPr>
              <a:buNone/>
            </a:pPr>
            <a:endParaRPr lang="fr-FR" sz="1900" smtClean="0"/>
          </a:p>
          <a:p>
            <a:r>
              <a:rPr lang="fr-FR" sz="1900" smtClean="0"/>
              <a:t>Ancrages moins stabilisés , plus flexibles et polymorphes </a:t>
            </a:r>
          </a:p>
          <a:p>
            <a:endParaRPr lang="fr-FR" sz="1900" smtClean="0"/>
          </a:p>
          <a:p>
            <a:r>
              <a:rPr lang="fr-FR" sz="1900" smtClean="0"/>
              <a:t>Expérience migratoire relativement longue (plus de 5 ans )</a:t>
            </a:r>
          </a:p>
          <a:p>
            <a:r>
              <a:rPr lang="fr-FR" sz="2000" smtClean="0"/>
              <a:t>Les profils qui se distinguent par une forte proportion de célibataires et une situation administrative assez stable. </a:t>
            </a:r>
          </a:p>
          <a:p>
            <a:r>
              <a:rPr lang="fr-FR" sz="2000" smtClean="0"/>
              <a:t>Une diversité de pratiques socio-spatiales mais qui, au final, tendent vers une volonté de réussite</a:t>
            </a:r>
            <a:endParaRPr lang="fr-FR" sz="1900" smtClean="0"/>
          </a:p>
          <a:p>
            <a:endParaRPr lang="fr-FR" sz="1900" smtClean="0"/>
          </a:p>
          <a:p>
            <a:r>
              <a:rPr lang="fr-FR" sz="1900" smtClean="0"/>
              <a:t>Rapport à Barcelone qui traduit un usage de  l’espace à des fins fonctionnelles et, parfois de manière purement instrumentale</a:t>
            </a:r>
          </a:p>
          <a:p>
            <a:endParaRPr lang="fr-FR" sz="1900" smtClean="0"/>
          </a:p>
          <a:p>
            <a:r>
              <a:rPr lang="fr-FR" sz="1900" smtClean="0"/>
              <a:t>Rapport aux pays d’origine marqué par un fort attachement  (échanges et visites fréquents)</a:t>
            </a:r>
            <a:endParaRPr lang="fr-FR" sz="1900"/>
          </a:p>
        </p:txBody>
      </p:sp>
      <p:pic>
        <p:nvPicPr>
          <p:cNvPr id="14" name="Image 13"/>
          <p:cNvPicPr/>
          <p:nvPr/>
        </p:nvPicPr>
        <p:blipFill>
          <a:blip r:embed="rId2" cstate="print"/>
          <a:srcRect/>
          <a:stretch>
            <a:fillRect/>
          </a:stretch>
        </p:blipFill>
        <p:spPr bwMode="auto">
          <a:xfrm>
            <a:off x="189756" y="188640"/>
            <a:ext cx="6048672" cy="6480720"/>
          </a:xfrm>
          <a:prstGeom prst="rect">
            <a:avLst/>
          </a:prstGeom>
          <a:ln w="12700">
            <a:solidFill>
              <a:schemeClr val="tx1"/>
            </a:solidFill>
          </a:ln>
          <a:effectLst>
            <a:outerShdw blurRad="292100" dist="139700" dir="2700000" algn="tl" rotWithShape="0">
              <a:srgbClr val="333333">
                <a:alpha val="65000"/>
              </a:srgbClr>
            </a:outerShdw>
          </a:effectLst>
        </p:spPr>
      </p:pic>
      <p:sp>
        <p:nvSpPr>
          <p:cNvPr id="5" name="Ellipse 4"/>
          <p:cNvSpPr/>
          <p:nvPr/>
        </p:nvSpPr>
        <p:spPr>
          <a:xfrm>
            <a:off x="5302324" y="836712"/>
            <a:ext cx="7200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621804" y="836712"/>
            <a:ext cx="7200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2566020" y="4293096"/>
            <a:ext cx="7200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2494012" y="4941168"/>
            <a:ext cx="7200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 calcmode="lin" valueType="num">
                                      <p:cBhvr additive="base">
                                        <p:cTn id="7"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anim calcmode="lin" valueType="num">
                                      <p:cBhvr additive="base">
                                        <p:cTn id="11"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xEl>
                                              <p:pRg st="5" end="5"/>
                                            </p:txEl>
                                          </p:spTgt>
                                        </p:tgtEl>
                                        <p:attrNameLst>
                                          <p:attrName>style.visibility</p:attrName>
                                        </p:attrNameLst>
                                      </p:cBhvr>
                                      <p:to>
                                        <p:strVal val="visible"/>
                                      </p:to>
                                    </p:set>
                                    <p:anim calcmode="lin" valueType="num">
                                      <p:cBhvr additive="base">
                                        <p:cTn id="15"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anim calcmode="lin" valueType="num">
                                      <p:cBhvr additive="base">
                                        <p:cTn id="19"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anim calcmode="lin" valueType="num">
                                      <p:cBhvr additive="base">
                                        <p:cTn id="25"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
                                            <p:txEl>
                                              <p:pRg st="10" end="10"/>
                                            </p:txEl>
                                          </p:spTgt>
                                        </p:tgtEl>
                                        <p:attrNameLst>
                                          <p:attrName>style.visibility</p:attrName>
                                        </p:attrNameLst>
                                      </p:cBhvr>
                                      <p:to>
                                        <p:strVal val="visible"/>
                                      </p:to>
                                    </p:set>
                                    <p:anim calcmode="lin" valueType="num">
                                      <p:cBhvr additive="base">
                                        <p:cTn id="29"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2"/>
          </p:nvPr>
        </p:nvSpPr>
        <p:spPr>
          <a:xfrm>
            <a:off x="333772" y="521297"/>
            <a:ext cx="6264696" cy="6336703"/>
          </a:xfrm>
        </p:spPr>
        <p:txBody>
          <a:bodyPr>
            <a:normAutofit lnSpcReduction="10000"/>
          </a:bodyPr>
          <a:lstStyle/>
          <a:p>
            <a:r>
              <a:rPr lang="fr-FR" sz="2000" b="1" smtClean="0">
                <a:solidFill>
                  <a:srgbClr val="C00000"/>
                </a:solidFill>
              </a:rPr>
              <a:t>Conjonction variable entre l’ancrage et le lieu de vie actuel </a:t>
            </a:r>
          </a:p>
          <a:p>
            <a:r>
              <a:rPr lang="fr-FR" sz="1800" b="1" smtClean="0"/>
              <a:t>Doudou, Sénégalais âgé de 33 ans, arrivé dans la RMB en 2007</a:t>
            </a:r>
          </a:p>
          <a:p>
            <a:r>
              <a:rPr lang="fr-FR" sz="1600" b="1" smtClean="0"/>
              <a:t>1997 à 2001</a:t>
            </a:r>
            <a:r>
              <a:rPr lang="fr-FR" sz="1600" smtClean="0"/>
              <a:t> : Etudiant à la faculté de gestion de l’université de Dakar</a:t>
            </a:r>
            <a:endParaRPr lang="fr-FR" sz="1600" b="1" smtClean="0"/>
          </a:p>
          <a:p>
            <a:r>
              <a:rPr lang="fr-FR" sz="1600" b="1" smtClean="0"/>
              <a:t>2001</a:t>
            </a:r>
            <a:r>
              <a:rPr lang="fr-FR" sz="1600" smtClean="0"/>
              <a:t> : Echec à l’université de Dakar et tentative d’inscription dans une université française </a:t>
            </a:r>
            <a:endParaRPr lang="fr-FR" sz="1600" b="1" smtClean="0"/>
          </a:p>
          <a:p>
            <a:r>
              <a:rPr lang="fr-FR" sz="1600" b="1" smtClean="0"/>
              <a:t>2002</a:t>
            </a:r>
            <a:r>
              <a:rPr lang="fr-FR" sz="1600" smtClean="0"/>
              <a:t> : Vendeur de chaussures de « secondes mains » au marché de </a:t>
            </a:r>
            <a:r>
              <a:rPr lang="fr-FR" sz="1600" err="1" smtClean="0"/>
              <a:t>Colobane</a:t>
            </a:r>
            <a:r>
              <a:rPr lang="fr-FR" sz="1600" smtClean="0"/>
              <a:t> (Dakar)</a:t>
            </a:r>
            <a:endParaRPr lang="fr-FR" sz="1600" b="1" smtClean="0"/>
          </a:p>
          <a:p>
            <a:r>
              <a:rPr lang="fr-FR" sz="1600" b="1" smtClean="0"/>
              <a:t>2005 </a:t>
            </a:r>
            <a:r>
              <a:rPr lang="fr-FR" sz="1600" smtClean="0"/>
              <a:t>: Ouverture de sa propre boutique de vente de chaussures</a:t>
            </a:r>
            <a:endParaRPr lang="fr-FR" sz="1600" b="1" smtClean="0"/>
          </a:p>
          <a:p>
            <a:r>
              <a:rPr lang="fr-FR" sz="1600" b="1" smtClean="0"/>
              <a:t>2005-2006</a:t>
            </a:r>
            <a:r>
              <a:rPr lang="fr-FR" sz="1600" smtClean="0"/>
              <a:t> : Tentative en vain d’émigration</a:t>
            </a:r>
            <a:endParaRPr lang="fr-FR" sz="1600" b="1" smtClean="0"/>
          </a:p>
          <a:p>
            <a:r>
              <a:rPr lang="fr-FR" sz="1600" b="1" smtClean="0"/>
              <a:t>2007</a:t>
            </a:r>
            <a:r>
              <a:rPr lang="fr-FR" sz="1600" smtClean="0"/>
              <a:t> : Obtention d’un visa de 3 semaines pour la France et passage en Espagne</a:t>
            </a:r>
            <a:endParaRPr lang="fr-FR" sz="1600" b="1" smtClean="0"/>
          </a:p>
          <a:p>
            <a:r>
              <a:rPr lang="fr-FR" sz="1600" b="1" smtClean="0"/>
              <a:t>2008 </a:t>
            </a:r>
            <a:r>
              <a:rPr lang="fr-FR" sz="1600" smtClean="0"/>
              <a:t>: Obtention d’un  travail de magasinier à IKEA Sabadell</a:t>
            </a:r>
            <a:endParaRPr lang="fr-FR" sz="1600" b="1" smtClean="0"/>
          </a:p>
          <a:p>
            <a:r>
              <a:rPr lang="fr-FR" sz="1600" b="1" smtClean="0"/>
              <a:t>2008-2009 </a:t>
            </a:r>
            <a:r>
              <a:rPr lang="fr-FR" sz="1600" smtClean="0"/>
              <a:t>: Inscription dans une école privée de commerce international à Barcelone et obtention d’un travail de commercial dans une entreprise de vente de matériels informatiques</a:t>
            </a:r>
            <a:endParaRPr lang="fr-FR" sz="1600" b="1" smtClean="0"/>
          </a:p>
          <a:p>
            <a:r>
              <a:rPr lang="fr-FR" sz="1600" b="1" smtClean="0"/>
              <a:t>2009-2011 </a:t>
            </a:r>
            <a:r>
              <a:rPr lang="fr-FR" sz="1600" smtClean="0"/>
              <a:t>: Voyage dans différentes villes européennes dans le cadre de son travail </a:t>
            </a:r>
          </a:p>
          <a:p>
            <a:pPr algn="just"/>
            <a:r>
              <a:rPr lang="fr-FR" sz="1800" smtClean="0">
                <a:solidFill>
                  <a:srgbClr val="C00000"/>
                </a:solidFill>
                <a:effectLst>
                  <a:outerShdw blurRad="38100" dist="38100" dir="2700000" algn="tl">
                    <a:srgbClr val="000000">
                      <a:alpha val="43137"/>
                    </a:srgbClr>
                  </a:outerShdw>
                </a:effectLst>
              </a:rPr>
              <a:t>Projection permanente dans un ailleurs et un futur qui sont à chercher dans une </a:t>
            </a:r>
            <a:r>
              <a:rPr lang="fr-FR" sz="1800" b="1" smtClean="0">
                <a:solidFill>
                  <a:srgbClr val="C00000"/>
                </a:solidFill>
                <a:effectLst>
                  <a:outerShdw blurRad="38100" dist="38100" dir="2700000" algn="tl">
                    <a:srgbClr val="000000">
                      <a:alpha val="43137"/>
                    </a:srgbClr>
                  </a:outerShdw>
                </a:effectLst>
              </a:rPr>
              <a:t>histoire familiale et individuelle antérieure </a:t>
            </a:r>
          </a:p>
          <a:p>
            <a:endParaRPr lang="fr-FR" sz="1600" b="1" smtClean="0"/>
          </a:p>
          <a:p>
            <a:pPr algn="just"/>
            <a:endParaRPr lang="fr-FR" sz="1800" b="1" smtClean="0">
              <a:solidFill>
                <a:srgbClr val="C00000"/>
              </a:solidFill>
            </a:endParaRPr>
          </a:p>
          <a:p>
            <a:endParaRPr lang="fr-FR" smtClean="0"/>
          </a:p>
          <a:p>
            <a:endParaRPr lang="fr-FR"/>
          </a:p>
        </p:txBody>
      </p:sp>
      <p:pic>
        <p:nvPicPr>
          <p:cNvPr id="5" name="Espace réservé du contenu 4" descr="C:\Documents and Settings\niang\Local Settings\Temporary Internet Files\Content.Word\spatialité de Doudou.png"/>
          <p:cNvPicPr>
            <a:picLocks noGrp="1"/>
          </p:cNvPicPr>
          <p:nvPr>
            <p:ph sz="half" idx="1"/>
          </p:nvPr>
        </p:nvPicPr>
        <p:blipFill>
          <a:blip r:embed="rId2" cstate="print"/>
          <a:srcRect/>
          <a:stretch>
            <a:fillRect/>
          </a:stretch>
        </p:blipFill>
        <p:spPr bwMode="auto">
          <a:xfrm>
            <a:off x="6814492" y="260648"/>
            <a:ext cx="5040560" cy="6264696"/>
          </a:xfrm>
          <a:prstGeom prst="rect">
            <a:avLst/>
          </a:prstGeom>
          <a:noFill/>
          <a:ln w="12700">
            <a:solidFill>
              <a:schemeClr val="tx1"/>
            </a:solid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2"/>
          </p:nvPr>
        </p:nvSpPr>
        <p:spPr>
          <a:xfrm>
            <a:off x="6526460" y="260648"/>
            <a:ext cx="5400600" cy="6264696"/>
          </a:xfrm>
        </p:spPr>
        <p:txBody>
          <a:bodyPr>
            <a:normAutofit fontScale="92500" lnSpcReduction="10000"/>
          </a:bodyPr>
          <a:lstStyle/>
          <a:p>
            <a:endParaRPr lang="fr-FR" sz="1900" b="1" smtClean="0"/>
          </a:p>
          <a:p>
            <a:r>
              <a:rPr lang="fr-FR" sz="2200" b="1" smtClean="0">
                <a:solidFill>
                  <a:srgbClr val="C00000"/>
                </a:solidFill>
                <a:effectLst>
                  <a:outerShdw blurRad="38100" dist="38100" dir="2700000" algn="tl">
                    <a:srgbClr val="000000">
                      <a:alpha val="43137"/>
                    </a:srgbClr>
                  </a:outerShdw>
                </a:effectLst>
              </a:rPr>
              <a:t>Ancrage bipolarisé : Barcelone comme « seconde maison »</a:t>
            </a:r>
          </a:p>
          <a:p>
            <a:endParaRPr lang="fr-FR" sz="1900" b="1" smtClean="0"/>
          </a:p>
          <a:p>
            <a:pPr algn="just">
              <a:buFont typeface="Wingdings" pitchFamily="2" charset="2"/>
              <a:buChar char="q"/>
            </a:pPr>
            <a:r>
              <a:rPr lang="fr-FR" sz="1900" smtClean="0"/>
              <a:t>Expérience migratoire plus longue que dans les autres profils (installation dans la RMB au terme d’une évolution socioprofessionnelle ayant aboutie à une installation durable)</a:t>
            </a:r>
          </a:p>
          <a:p>
            <a:pPr algn="just">
              <a:buFont typeface="Wingdings" pitchFamily="2" charset="2"/>
              <a:buChar char="q"/>
            </a:pPr>
            <a:endParaRPr lang="fr-FR" sz="1900" smtClean="0"/>
          </a:p>
          <a:p>
            <a:pPr algn="just">
              <a:buFont typeface="Wingdings" pitchFamily="2" charset="2"/>
              <a:buChar char="q"/>
            </a:pPr>
            <a:r>
              <a:rPr lang="fr-FR" sz="1900" smtClean="0"/>
              <a:t>Pratiques socio-spatiales traduisant une cohérence du vécu (bonne insertion socioprofessionnelle, insertion autant dans les réseaux ethniques que non ethniques )</a:t>
            </a:r>
          </a:p>
          <a:p>
            <a:pPr algn="just">
              <a:buFont typeface="Wingdings" pitchFamily="2" charset="2"/>
              <a:buChar char="q"/>
            </a:pPr>
            <a:endParaRPr lang="fr-FR" sz="1900" smtClean="0"/>
          </a:p>
          <a:p>
            <a:pPr algn="just">
              <a:buFont typeface="Wingdings" pitchFamily="2" charset="2"/>
              <a:buChar char="q"/>
            </a:pPr>
            <a:r>
              <a:rPr lang="fr-FR" sz="1900" smtClean="0"/>
              <a:t>Rapport à la RMB marqué par une identification forte, un sentiment de reconnaissance envers le RMB, tout en restant fidèles à leurs héritages </a:t>
            </a:r>
            <a:r>
              <a:rPr lang="fr-FR" sz="1900" err="1" smtClean="0"/>
              <a:t>socio-culturels</a:t>
            </a:r>
            <a:r>
              <a:rPr lang="fr-FR" sz="1900" smtClean="0"/>
              <a:t> </a:t>
            </a:r>
          </a:p>
          <a:p>
            <a:pPr algn="just">
              <a:buFont typeface="Wingdings" pitchFamily="2" charset="2"/>
              <a:buChar char="q"/>
            </a:pPr>
            <a:endParaRPr lang="fr-FR" sz="1900" smtClean="0"/>
          </a:p>
          <a:p>
            <a:pPr algn="just">
              <a:buFont typeface="Wingdings" pitchFamily="2" charset="2"/>
              <a:buChar char="q"/>
            </a:pPr>
            <a:r>
              <a:rPr lang="fr-FR" sz="1900" smtClean="0"/>
              <a:t>Rapport aux pays d’origine marqué par le ressourcement et l’attachement.</a:t>
            </a:r>
          </a:p>
          <a:p>
            <a:r>
              <a:rPr lang="fr-FR" sz="1900" b="1" smtClean="0"/>
              <a:t> </a:t>
            </a:r>
          </a:p>
          <a:p>
            <a:endParaRPr lang="fr-FR" sz="1900" b="1" smtClean="0"/>
          </a:p>
          <a:p>
            <a:endParaRPr lang="fr-FR" sz="1900"/>
          </a:p>
        </p:txBody>
      </p:sp>
      <p:pic>
        <p:nvPicPr>
          <p:cNvPr id="5" name="Espace réservé du contenu 4"/>
          <p:cNvPicPr>
            <a:picLocks noGrp="1"/>
          </p:cNvPicPr>
          <p:nvPr>
            <p:ph sz="half" idx="1"/>
          </p:nvPr>
        </p:nvPicPr>
        <p:blipFill>
          <a:blip r:embed="rId2" cstate="print"/>
          <a:stretch>
            <a:fillRect/>
          </a:stretch>
        </p:blipFill>
        <p:spPr>
          <a:xfrm>
            <a:off x="333772" y="260648"/>
            <a:ext cx="5904656" cy="6597352"/>
          </a:xfrm>
          <a:prstGeom prst="rect">
            <a:avLst/>
          </a:prstGeom>
          <a:ln>
            <a:noFill/>
          </a:ln>
          <a:effectLst>
            <a:outerShdw blurRad="292100" dist="139700" dir="2700000" algn="tl" rotWithShape="0">
              <a:srgbClr val="333333">
                <a:alpha val="65000"/>
              </a:srgbClr>
            </a:outerShdw>
          </a:effectLst>
        </p:spPr>
      </p:pic>
      <p:sp>
        <p:nvSpPr>
          <p:cNvPr id="4" name="Ellipse 3"/>
          <p:cNvSpPr/>
          <p:nvPr/>
        </p:nvSpPr>
        <p:spPr>
          <a:xfrm>
            <a:off x="2710036" y="3429000"/>
            <a:ext cx="7200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189756" y="3356992"/>
            <a:ext cx="7200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2349996" y="5949280"/>
            <a:ext cx="7200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3646140" y="1412776"/>
            <a:ext cx="7200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 calcmode="lin" valueType="num">
                                      <p:cBhvr additive="base">
                                        <p:cTn id="2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2"/>
          </p:nvPr>
        </p:nvSpPr>
        <p:spPr>
          <a:xfrm>
            <a:off x="333772" y="332656"/>
            <a:ext cx="6696744" cy="6081540"/>
          </a:xfrm>
        </p:spPr>
        <p:txBody>
          <a:bodyPr>
            <a:normAutofit fontScale="62500" lnSpcReduction="20000"/>
          </a:bodyPr>
          <a:lstStyle/>
          <a:p>
            <a:r>
              <a:rPr lang="fr-FR" sz="2900" b="1" smtClean="0">
                <a:solidFill>
                  <a:srgbClr val="C00000"/>
                </a:solidFill>
              </a:rPr>
              <a:t>Superposition de l’ancrage territorial avec les lieux de vie (actuel et passé)</a:t>
            </a:r>
          </a:p>
          <a:p>
            <a:r>
              <a:rPr lang="fr-FR" sz="2100" b="1" smtClean="0"/>
              <a:t>Gueye est un Sénégalais de 50 ans originaire de la Région de Kaolack du Sénégal, arrivé dans la RMB en 1983 </a:t>
            </a:r>
          </a:p>
          <a:p>
            <a:endParaRPr lang="fr-FR" sz="2100" b="1" smtClean="0"/>
          </a:p>
          <a:p>
            <a:pPr algn="just">
              <a:lnSpc>
                <a:spcPct val="120000"/>
              </a:lnSpc>
            </a:pPr>
            <a:r>
              <a:rPr lang="fr-FR" sz="2200" b="1" smtClean="0"/>
              <a:t>1982</a:t>
            </a:r>
            <a:r>
              <a:rPr lang="fr-FR" sz="2200" smtClean="0"/>
              <a:t>: Obtention d’un visa-tourisme de 6mois pour l’Espagne mais « refoulé » dès son arrivée sur le sol espagnol (Las Palmas avec 15 autres Sénégalais).</a:t>
            </a:r>
            <a:endParaRPr lang="fr-FR" sz="2200" b="1" smtClean="0"/>
          </a:p>
          <a:p>
            <a:pPr algn="just">
              <a:lnSpc>
                <a:spcPct val="120000"/>
              </a:lnSpc>
            </a:pPr>
            <a:r>
              <a:rPr lang="fr-FR" sz="2200" b="1" smtClean="0"/>
              <a:t>1983</a:t>
            </a:r>
            <a:r>
              <a:rPr lang="fr-FR" sz="2200" smtClean="0"/>
              <a:t>: Départ de nouveau pour l’Espagne  et arrivée dans la ville de Barcelone. </a:t>
            </a:r>
            <a:endParaRPr lang="fr-FR" sz="2200" b="1" smtClean="0"/>
          </a:p>
          <a:p>
            <a:pPr algn="just">
              <a:lnSpc>
                <a:spcPct val="120000"/>
              </a:lnSpc>
            </a:pPr>
            <a:r>
              <a:rPr lang="fr-FR" sz="2200" b="1" smtClean="0"/>
              <a:t>1983-1986</a:t>
            </a:r>
            <a:r>
              <a:rPr lang="fr-FR" sz="2200" smtClean="0"/>
              <a:t> : Résidence en foyer puis en pensionnat à Barcelone et pratique du commerce ambulant (briquets et mouchoirs ) </a:t>
            </a:r>
            <a:endParaRPr lang="fr-FR" sz="2200" b="1" smtClean="0"/>
          </a:p>
          <a:p>
            <a:pPr algn="just">
              <a:lnSpc>
                <a:spcPct val="120000"/>
              </a:lnSpc>
            </a:pPr>
            <a:r>
              <a:rPr lang="fr-FR" sz="2200" b="1" smtClean="0"/>
              <a:t>1987</a:t>
            </a:r>
            <a:r>
              <a:rPr lang="fr-FR" sz="2200" smtClean="0"/>
              <a:t> : Déménagement à Lérida et obtention d’un travail  dans les champs de vignes.</a:t>
            </a:r>
            <a:endParaRPr lang="fr-FR" sz="2200" b="1" smtClean="0"/>
          </a:p>
          <a:p>
            <a:pPr algn="just">
              <a:lnSpc>
                <a:spcPct val="120000"/>
              </a:lnSpc>
            </a:pPr>
            <a:r>
              <a:rPr lang="fr-FR" sz="2200" b="1" smtClean="0"/>
              <a:t>1991</a:t>
            </a:r>
            <a:r>
              <a:rPr lang="fr-FR" sz="2200" smtClean="0"/>
              <a:t> : Régularisation de sa situation administrative grâce à ce travail  </a:t>
            </a:r>
            <a:endParaRPr lang="fr-FR" sz="2200" b="1" smtClean="0"/>
          </a:p>
          <a:p>
            <a:pPr algn="just">
              <a:lnSpc>
                <a:spcPct val="120000"/>
              </a:lnSpc>
            </a:pPr>
            <a:r>
              <a:rPr lang="fr-FR" sz="2200" b="1" smtClean="0"/>
              <a:t>1992</a:t>
            </a:r>
            <a:r>
              <a:rPr lang="fr-FR" sz="2200" smtClean="0"/>
              <a:t>: Retour à Barcelone avec les jeux olympiques (opportunités commerciales) </a:t>
            </a:r>
            <a:endParaRPr lang="fr-FR" sz="2200" b="1" smtClean="0"/>
          </a:p>
          <a:p>
            <a:pPr algn="just">
              <a:lnSpc>
                <a:spcPct val="120000"/>
              </a:lnSpc>
            </a:pPr>
            <a:r>
              <a:rPr lang="fr-FR" sz="2200" b="1" smtClean="0"/>
              <a:t>1994 à 2001</a:t>
            </a:r>
            <a:r>
              <a:rPr lang="fr-FR" sz="2200" smtClean="0"/>
              <a:t>: Elargissement de  son horizon commercial aux marchés hebdomadaires de la Région.  </a:t>
            </a:r>
            <a:endParaRPr lang="fr-FR" sz="2200" b="1" smtClean="0"/>
          </a:p>
          <a:p>
            <a:pPr algn="just">
              <a:lnSpc>
                <a:spcPct val="120000"/>
              </a:lnSpc>
            </a:pPr>
            <a:r>
              <a:rPr lang="fr-FR" sz="2200" b="1" smtClean="0"/>
              <a:t>1996 et 2000</a:t>
            </a:r>
            <a:r>
              <a:rPr lang="fr-FR" sz="2200" smtClean="0"/>
              <a:t> : 3 voyages au Sénégal</a:t>
            </a:r>
            <a:endParaRPr lang="fr-FR" sz="2200" b="1" smtClean="0"/>
          </a:p>
          <a:p>
            <a:pPr algn="just">
              <a:lnSpc>
                <a:spcPct val="120000"/>
              </a:lnSpc>
            </a:pPr>
            <a:r>
              <a:rPr lang="fr-FR" sz="2200" b="1" smtClean="0"/>
              <a:t>2007</a:t>
            </a:r>
            <a:r>
              <a:rPr lang="fr-FR" sz="2200" smtClean="0"/>
              <a:t>:  (année charnière dans sa trajectoire migratoire) : obtention d’un prêt bancaire, acquisition de la nationalité espagnole et mariage avec une de ses cousines</a:t>
            </a:r>
            <a:endParaRPr lang="fr-FR" sz="2200" b="1" smtClean="0"/>
          </a:p>
          <a:p>
            <a:pPr algn="just">
              <a:lnSpc>
                <a:spcPct val="120000"/>
              </a:lnSpc>
            </a:pPr>
            <a:r>
              <a:rPr lang="fr-FR" sz="2200" b="1" smtClean="0"/>
              <a:t>2011</a:t>
            </a:r>
            <a:r>
              <a:rPr lang="fr-FR" sz="2200" smtClean="0"/>
              <a:t> : Période difficile pour </a:t>
            </a:r>
            <a:r>
              <a:rPr lang="fr-FR" sz="2200" err="1" smtClean="0"/>
              <a:t>Guèye</a:t>
            </a:r>
            <a:r>
              <a:rPr lang="fr-FR" sz="2200" smtClean="0"/>
              <a:t> : divorce d’avec sa femme (avec qui il a eu deux enfants), déménagement dans un autre quartier et reconversion économique (crise).</a:t>
            </a:r>
            <a:endParaRPr lang="fr-FR" sz="2200" smtClean="0">
              <a:effectLst>
                <a:outerShdw blurRad="38100" dist="38100" dir="2700000" algn="tl">
                  <a:srgbClr val="000000">
                    <a:alpha val="43137"/>
                  </a:srgbClr>
                </a:outerShdw>
              </a:effectLst>
            </a:endParaRPr>
          </a:p>
          <a:p>
            <a:endParaRPr lang="fr-FR" sz="2200" smtClean="0">
              <a:effectLst>
                <a:outerShdw blurRad="38100" dist="38100" dir="2700000" algn="tl">
                  <a:srgbClr val="000000">
                    <a:alpha val="43137"/>
                  </a:srgbClr>
                </a:outerShdw>
              </a:effectLst>
            </a:endParaRPr>
          </a:p>
          <a:p>
            <a:pPr>
              <a:buFont typeface="Book Antiqua" pitchFamily="18" charset="0"/>
              <a:buChar char="→"/>
            </a:pPr>
            <a:endParaRPr lang="fr-FR" sz="2200" smtClean="0">
              <a:effectLst>
                <a:outerShdw blurRad="38100" dist="38100" dir="2700000" algn="tl">
                  <a:srgbClr val="000000">
                    <a:alpha val="43137"/>
                  </a:srgbClr>
                </a:outerShdw>
              </a:effectLst>
            </a:endParaRPr>
          </a:p>
          <a:p>
            <a:pPr>
              <a:buFont typeface="Book Antiqua" pitchFamily="18" charset="0"/>
              <a:buChar char="→"/>
            </a:pPr>
            <a:endParaRPr lang="fr-FR" sz="2200" smtClean="0">
              <a:effectLst>
                <a:outerShdw blurRad="38100" dist="38100" dir="2700000" algn="tl">
                  <a:srgbClr val="000000">
                    <a:alpha val="43137"/>
                  </a:srgbClr>
                </a:outerShdw>
              </a:effectLst>
            </a:endParaRPr>
          </a:p>
          <a:p>
            <a:pPr>
              <a:buFont typeface="Book Antiqua" pitchFamily="18" charset="0"/>
              <a:buChar char="→"/>
            </a:pPr>
            <a:endParaRPr lang="fr-FR" sz="2000" smtClean="0">
              <a:effectLst>
                <a:outerShdw blurRad="38100" dist="38100" dir="2700000" algn="tl">
                  <a:srgbClr val="000000">
                    <a:alpha val="43137"/>
                  </a:srgbClr>
                </a:outerShdw>
              </a:effectLst>
            </a:endParaRPr>
          </a:p>
          <a:p>
            <a:endParaRPr lang="fr-FR" sz="2000" smtClean="0">
              <a:effectLst>
                <a:outerShdw blurRad="38100" dist="38100" dir="2700000" algn="tl">
                  <a:srgbClr val="000000">
                    <a:alpha val="43137"/>
                  </a:srgbClr>
                </a:outerShdw>
              </a:effectLst>
            </a:endParaRPr>
          </a:p>
          <a:p>
            <a:endParaRPr lang="fr-FR" sz="2000"/>
          </a:p>
        </p:txBody>
      </p:sp>
      <p:sp>
        <p:nvSpPr>
          <p:cNvPr id="15" name="Rectangle 14"/>
          <p:cNvSpPr/>
          <p:nvPr/>
        </p:nvSpPr>
        <p:spPr>
          <a:xfrm>
            <a:off x="189757" y="5877273"/>
            <a:ext cx="6552728" cy="923330"/>
          </a:xfrm>
          <a:prstGeom prst="rect">
            <a:avLst/>
          </a:prstGeom>
        </p:spPr>
        <p:txBody>
          <a:bodyPr wrap="square">
            <a:spAutoFit/>
          </a:bodyPr>
          <a:lstStyle/>
          <a:p>
            <a:pPr algn="just"/>
            <a:r>
              <a:rPr lang="fr-FR" b="1" smtClean="0">
                <a:solidFill>
                  <a:srgbClr val="C00000"/>
                </a:solidFill>
                <a:effectLst>
                  <a:outerShdw blurRad="38100" dist="38100" dir="2700000" algn="tl">
                    <a:srgbClr val="000000">
                      <a:alpha val="43137"/>
                    </a:srgbClr>
                  </a:outerShdw>
                </a:effectLst>
              </a:rPr>
              <a:t>Synchronie des pôles d’ancrage d’ici et d’ailleurs à chercher dans un « bon compromis » entre les espaces </a:t>
            </a:r>
          </a:p>
          <a:p>
            <a:endParaRPr lang="fr-FR" smtClean="0">
              <a:effectLst>
                <a:outerShdw blurRad="38100" dist="38100" dir="2700000" algn="tl">
                  <a:srgbClr val="000000">
                    <a:alpha val="43137"/>
                  </a:srgbClr>
                </a:outerShdw>
              </a:effectLst>
            </a:endParaRPr>
          </a:p>
        </p:txBody>
      </p:sp>
      <p:pic>
        <p:nvPicPr>
          <p:cNvPr id="16" name="Espace réservé du contenu 15" descr="C:\Documents and Settings\niang\Local Settings\Temporary Internet Files\Content.Word\spatialité de guèye.png"/>
          <p:cNvPicPr>
            <a:picLocks noGrp="1"/>
          </p:cNvPicPr>
          <p:nvPr>
            <p:ph sz="half" idx="1"/>
          </p:nvPr>
        </p:nvPicPr>
        <p:blipFill>
          <a:blip r:embed="rId2" cstate="print"/>
          <a:srcRect/>
          <a:stretch>
            <a:fillRect/>
          </a:stretch>
        </p:blipFill>
        <p:spPr bwMode="auto">
          <a:xfrm>
            <a:off x="7102524" y="404664"/>
            <a:ext cx="4782253" cy="6180386"/>
          </a:xfrm>
          <a:prstGeom prst="rect">
            <a:avLst/>
          </a:prstGeom>
          <a:noFill/>
          <a:ln w="12700">
            <a:solidFill>
              <a:schemeClr val="tx1"/>
            </a:solid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 calcmode="lin" valueType="num">
                                      <p:cBhvr additive="base">
                                        <p:cTn id="4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5">
                                            <p:txEl>
                                              <p:pRg st="0" end="0"/>
                                            </p:txEl>
                                          </p:spTgt>
                                        </p:tgtEl>
                                        <p:attrNameLst>
                                          <p:attrName>style.visibility</p:attrName>
                                        </p:attrNameLst>
                                      </p:cBhvr>
                                      <p:to>
                                        <p:strVal val="visible"/>
                                      </p:to>
                                    </p:set>
                                    <p:anim calcmode="lin" valueType="num">
                                      <p:cBhvr additive="base">
                                        <p:cTn id="5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2"/>
          </p:nvPr>
        </p:nvSpPr>
        <p:spPr>
          <a:xfrm>
            <a:off x="6310436" y="332656"/>
            <a:ext cx="5594215" cy="6264696"/>
          </a:xfrm>
        </p:spPr>
        <p:txBody>
          <a:bodyPr>
            <a:normAutofit/>
          </a:bodyPr>
          <a:lstStyle/>
          <a:p>
            <a:r>
              <a:rPr lang="fr-FR" sz="2000" b="1" dirty="0" smtClean="0">
                <a:solidFill>
                  <a:srgbClr val="C00000"/>
                </a:solidFill>
                <a:effectLst>
                  <a:outerShdw blurRad="38100" dist="38100" dir="2700000" algn="tl">
                    <a:srgbClr val="000000">
                      <a:alpha val="43137"/>
                    </a:srgbClr>
                  </a:outerShdw>
                </a:effectLst>
              </a:rPr>
              <a:t>Ancrage polarisé par le lieu d’origine : Barcelone comme lieu répulsif et contraignant </a:t>
            </a:r>
          </a:p>
          <a:p>
            <a:pPr>
              <a:buFont typeface="Wingdings" pitchFamily="2" charset="2"/>
              <a:buChar char="q"/>
            </a:pPr>
            <a:endParaRPr lang="fr-FR" sz="1800" b="1" dirty="0" smtClean="0">
              <a:solidFill>
                <a:srgbClr val="C00000"/>
              </a:solidFill>
              <a:effectLst>
                <a:outerShdw blurRad="38100" dist="38100" dir="2700000" algn="tl">
                  <a:srgbClr val="000000">
                    <a:alpha val="43137"/>
                  </a:srgbClr>
                </a:outerShdw>
              </a:effectLst>
            </a:endParaRPr>
          </a:p>
          <a:p>
            <a:pPr algn="just"/>
            <a:r>
              <a:rPr lang="fr-FR" sz="1800" dirty="0" smtClean="0"/>
              <a:t>Des profils marqués par des situations de précarité et de fragilité, un projet migratoire ayant connu une bifurcation négative, des migrants déçus par leur imaginaire de la RMB .</a:t>
            </a:r>
          </a:p>
          <a:p>
            <a:pPr algn="just"/>
            <a:endParaRPr lang="fr-FR" sz="1800" dirty="0" smtClean="0"/>
          </a:p>
          <a:p>
            <a:pPr algn="just"/>
            <a:r>
              <a:rPr lang="fr-FR" sz="1800" dirty="0" smtClean="0"/>
              <a:t>Des pratiques socio-spatiales qui se limitent aux espaces de proximité et résidentiels </a:t>
            </a:r>
          </a:p>
          <a:p>
            <a:pPr algn="just"/>
            <a:endParaRPr lang="fr-FR" sz="1800" dirty="0" smtClean="0"/>
          </a:p>
          <a:p>
            <a:pPr algn="just"/>
            <a:r>
              <a:rPr lang="fr-FR" sz="1800" dirty="0" smtClean="0"/>
              <a:t>Rapport à la RMB marqué par une non identification,  une quête incessante d’un passé idéalisé</a:t>
            </a:r>
          </a:p>
          <a:p>
            <a:pPr algn="just"/>
            <a:endParaRPr lang="fr-FR" sz="1800" dirty="0" smtClean="0"/>
          </a:p>
          <a:p>
            <a:pPr algn="just"/>
            <a:r>
              <a:rPr lang="fr-FR" sz="1800" dirty="0" smtClean="0"/>
              <a:t>Rapport au pays d’origine marqué un attachement fort, une posture existentielle  (identification à leur village, leur maison, leurs familles, leurs communautés, leurs guides religieux)</a:t>
            </a:r>
          </a:p>
          <a:p>
            <a:pPr algn="just"/>
            <a:endParaRPr lang="fr-FR" sz="1800" dirty="0" smtClean="0"/>
          </a:p>
          <a:p>
            <a:endParaRPr lang="fr-FR" dirty="0">
              <a:solidFill>
                <a:srgbClr val="C00000"/>
              </a:solidFill>
            </a:endParaRPr>
          </a:p>
        </p:txBody>
      </p:sp>
      <p:pic>
        <p:nvPicPr>
          <p:cNvPr id="5" name="Espace réservé du contenu 4"/>
          <p:cNvPicPr>
            <a:picLocks noGrp="1"/>
          </p:cNvPicPr>
          <p:nvPr>
            <p:ph sz="half" idx="1"/>
          </p:nvPr>
        </p:nvPicPr>
        <p:blipFill>
          <a:blip r:embed="rId2" cstate="print"/>
          <a:stretch>
            <a:fillRect/>
          </a:stretch>
        </p:blipFill>
        <p:spPr>
          <a:xfrm>
            <a:off x="189756" y="260648"/>
            <a:ext cx="5950396" cy="6597352"/>
          </a:xfrm>
          <a:prstGeom prst="rect">
            <a:avLst/>
          </a:prstGeom>
          <a:ln w="12700">
            <a:solidFill>
              <a:schemeClr val="tx1"/>
            </a:solidFill>
          </a:ln>
        </p:spPr>
      </p:pic>
      <p:sp>
        <p:nvSpPr>
          <p:cNvPr id="4" name="Ellipse 3"/>
          <p:cNvSpPr/>
          <p:nvPr/>
        </p:nvSpPr>
        <p:spPr>
          <a:xfrm>
            <a:off x="477788" y="1124744"/>
            <a:ext cx="7200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2422004" y="4869160"/>
            <a:ext cx="7200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981844" y="3140968"/>
            <a:ext cx="7200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0" y="3861048"/>
            <a:ext cx="7200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2422004" y="5949280"/>
            <a:ext cx="7200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3862164" y="5877272"/>
            <a:ext cx="7200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2"/>
          </p:nvPr>
        </p:nvSpPr>
        <p:spPr>
          <a:xfrm>
            <a:off x="189756" y="404664"/>
            <a:ext cx="6192688" cy="6453336"/>
          </a:xfrm>
        </p:spPr>
        <p:txBody>
          <a:bodyPr>
            <a:normAutofit/>
          </a:bodyPr>
          <a:lstStyle/>
          <a:p>
            <a:r>
              <a:rPr lang="fr-FR" sz="2000" b="1" smtClean="0">
                <a:solidFill>
                  <a:srgbClr val="C00000"/>
                </a:solidFill>
                <a:effectLst>
                  <a:outerShdw blurRad="38100" dist="38100" dir="2700000" algn="tl">
                    <a:srgbClr val="000000">
                      <a:alpha val="43137"/>
                    </a:srgbClr>
                  </a:outerShdw>
                </a:effectLst>
              </a:rPr>
              <a:t>Disjonction entre l’ancrage et le lieu de vie actuel </a:t>
            </a:r>
          </a:p>
          <a:p>
            <a:endParaRPr lang="fr-FR" smtClean="0"/>
          </a:p>
          <a:p>
            <a:r>
              <a:rPr lang="fr-FR" b="1" smtClean="0"/>
              <a:t>Trajectoire de Aram: 37 ans arrivée dans la RMB en 2004</a:t>
            </a:r>
          </a:p>
          <a:p>
            <a:endParaRPr lang="fr-FR" smtClean="0"/>
          </a:p>
          <a:p>
            <a:pPr algn="just"/>
            <a:r>
              <a:rPr lang="fr-FR" b="1" smtClean="0"/>
              <a:t>1978</a:t>
            </a:r>
            <a:r>
              <a:rPr lang="fr-FR" smtClean="0"/>
              <a:t> : Adoption par son beau père , un français après divorce de ses parents</a:t>
            </a:r>
          </a:p>
          <a:p>
            <a:pPr algn="just"/>
            <a:r>
              <a:rPr lang="fr-FR" b="1" smtClean="0"/>
              <a:t>1990</a:t>
            </a:r>
            <a:r>
              <a:rPr lang="fr-FR" smtClean="0"/>
              <a:t>: Obtention de la nationalité française et voyage tous les ans à Paris (acquisition d’un capital social et spatial ) </a:t>
            </a:r>
          </a:p>
          <a:p>
            <a:pPr algn="just"/>
            <a:r>
              <a:rPr lang="fr-FR" b="1" smtClean="0"/>
              <a:t>1995-1999</a:t>
            </a:r>
            <a:r>
              <a:rPr lang="fr-FR" smtClean="0"/>
              <a:t> : Installation définitive dans la capitale parisienne, obtention d’un travail d’hôtesse de l’air et location d’un studio  avec ses cousines </a:t>
            </a:r>
          </a:p>
          <a:p>
            <a:pPr algn="just"/>
            <a:r>
              <a:rPr lang="fr-FR" b="1" smtClean="0"/>
              <a:t>1999-2001</a:t>
            </a:r>
            <a:r>
              <a:rPr lang="fr-FR" smtClean="0"/>
              <a:t>: Changement important dans sa trajectoire : mobilité sociale importante (location seule d’un appartement, vie mondaine etc.)</a:t>
            </a:r>
          </a:p>
          <a:p>
            <a:pPr algn="just"/>
            <a:r>
              <a:rPr lang="fr-FR" b="1" smtClean="0"/>
              <a:t>2002</a:t>
            </a:r>
            <a:r>
              <a:rPr lang="fr-FR" smtClean="0"/>
              <a:t> : Rupture dans sa trajectoire matérialisée par les  retrouvailles  avec un ancien compagnon du Sénégal</a:t>
            </a:r>
          </a:p>
          <a:p>
            <a:pPr algn="just"/>
            <a:r>
              <a:rPr lang="fr-FR" b="1" smtClean="0"/>
              <a:t>2004-2005</a:t>
            </a:r>
            <a:r>
              <a:rPr lang="fr-FR" smtClean="0"/>
              <a:t> : déménagement à Mataró et mariage avec son compagnon</a:t>
            </a:r>
          </a:p>
          <a:p>
            <a:pPr algn="just"/>
            <a:r>
              <a:rPr lang="fr-FR" b="1" smtClean="0"/>
              <a:t>2005-2007</a:t>
            </a:r>
            <a:r>
              <a:rPr lang="fr-FR" smtClean="0"/>
              <a:t>:Apprentissage de l’Espagnol et du Catalan pour trouver du travail</a:t>
            </a:r>
          </a:p>
          <a:p>
            <a:pPr algn="just"/>
            <a:r>
              <a:rPr lang="fr-FR" b="1" smtClean="0"/>
              <a:t>2007</a:t>
            </a:r>
            <a:r>
              <a:rPr lang="fr-FR" smtClean="0"/>
              <a:t>: Obtention d’un travail de serveuse à Barcelone et intégration de la tontine des femmes de Mataró</a:t>
            </a:r>
          </a:p>
          <a:p>
            <a:pPr algn="just"/>
            <a:r>
              <a:rPr lang="fr-FR" b="1" smtClean="0"/>
              <a:t>2007-2008: </a:t>
            </a:r>
            <a:r>
              <a:rPr lang="fr-FR" smtClean="0"/>
              <a:t>Effritement des relations avec le milieu </a:t>
            </a:r>
            <a:r>
              <a:rPr lang="fr-FR" i="1" smtClean="0"/>
              <a:t>diola</a:t>
            </a:r>
            <a:r>
              <a:rPr lang="fr-FR" smtClean="0"/>
              <a:t> et mise au monde de son premier enfant</a:t>
            </a:r>
          </a:p>
          <a:p>
            <a:pPr algn="just"/>
            <a:r>
              <a:rPr lang="fr-FR" b="1" smtClean="0"/>
              <a:t>2011</a:t>
            </a:r>
            <a:r>
              <a:rPr lang="fr-FR" smtClean="0"/>
              <a:t> : Mise au monde de son second enfant et perte de son emploi.</a:t>
            </a:r>
          </a:p>
          <a:p>
            <a:endParaRPr lang="fr-FR" smtClean="0"/>
          </a:p>
          <a:p>
            <a:r>
              <a:rPr lang="fr-FR" sz="1800" b="1" smtClean="0">
                <a:solidFill>
                  <a:srgbClr val="C00000"/>
                </a:solidFill>
                <a:effectLst>
                  <a:outerShdw blurRad="38100" dist="38100" dir="2700000" algn="tl">
                    <a:srgbClr val="000000">
                      <a:alpha val="43137"/>
                    </a:srgbClr>
                  </a:outerShdw>
                </a:effectLst>
              </a:rPr>
              <a:t>Tension permanente entre l’ici et l’ailleurs à chercher dans la rupture entre un </a:t>
            </a:r>
            <a:r>
              <a:rPr lang="fr-FR" sz="1800" b="1" i="1" smtClean="0">
                <a:solidFill>
                  <a:srgbClr val="C00000"/>
                </a:solidFill>
                <a:effectLst>
                  <a:outerShdw blurRad="38100" dist="38100" dir="2700000" algn="tl">
                    <a:srgbClr val="000000">
                      <a:alpha val="43137"/>
                    </a:srgbClr>
                  </a:outerShdw>
                </a:effectLst>
              </a:rPr>
              <a:t>avan</a:t>
            </a:r>
            <a:r>
              <a:rPr lang="fr-FR" sz="1800" b="1" smtClean="0">
                <a:solidFill>
                  <a:srgbClr val="C00000"/>
                </a:solidFill>
                <a:effectLst>
                  <a:outerShdw blurRad="38100" dist="38100" dir="2700000" algn="tl">
                    <a:srgbClr val="000000">
                      <a:alpha val="43137"/>
                    </a:srgbClr>
                  </a:outerShdw>
                </a:effectLst>
              </a:rPr>
              <a:t>t et un </a:t>
            </a:r>
            <a:r>
              <a:rPr lang="fr-FR" sz="1800" b="1" i="1" smtClean="0">
                <a:solidFill>
                  <a:srgbClr val="C00000"/>
                </a:solidFill>
                <a:effectLst>
                  <a:outerShdw blurRad="38100" dist="38100" dir="2700000" algn="tl">
                    <a:srgbClr val="000000">
                      <a:alpha val="43137"/>
                    </a:srgbClr>
                  </a:outerShdw>
                </a:effectLst>
              </a:rPr>
              <a:t>après.</a:t>
            </a:r>
          </a:p>
          <a:p>
            <a:endParaRPr lang="fr-FR" b="1" smtClean="0"/>
          </a:p>
          <a:p>
            <a:endParaRPr lang="fr-FR"/>
          </a:p>
        </p:txBody>
      </p:sp>
      <p:pic>
        <p:nvPicPr>
          <p:cNvPr id="5" name="Espace réservé du contenu 4" descr="C:\Documents and Settings\niang\Local Settings\Temporary Internet Files\Content.Word\autre schéma de spatialité de Aram.png"/>
          <p:cNvPicPr>
            <a:picLocks noGrp="1"/>
          </p:cNvPicPr>
          <p:nvPr>
            <p:ph sz="half" idx="1"/>
          </p:nvPr>
        </p:nvPicPr>
        <p:blipFill>
          <a:blip r:embed="rId2" cstate="print"/>
          <a:srcRect/>
          <a:stretch>
            <a:fillRect/>
          </a:stretch>
        </p:blipFill>
        <p:spPr bwMode="auto">
          <a:xfrm>
            <a:off x="6670476" y="332656"/>
            <a:ext cx="5256584" cy="6264696"/>
          </a:xfrm>
          <a:prstGeom prst="rect">
            <a:avLst/>
          </a:prstGeom>
          <a:noFill/>
          <a:ln w="12700">
            <a:solidFill>
              <a:schemeClr val="tx1"/>
            </a:solid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 calcmode="lin" valueType="num">
                                      <p:cBhvr additive="base">
                                        <p:cTn id="5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anim calcmode="lin" valueType="num">
                                      <p:cBhvr additive="base">
                                        <p:cTn id="5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1196752"/>
            <a:ext cx="11665296" cy="5661248"/>
          </a:xfrm>
          <a:noFill/>
        </p:spPr>
        <p:txBody>
          <a:bodyPr>
            <a:normAutofit fontScale="92500" lnSpcReduction="10000"/>
          </a:bodyPr>
          <a:lstStyle/>
          <a:p>
            <a:pPr marL="438912" indent="-320040">
              <a:spcBef>
                <a:spcPts val="0"/>
              </a:spcBef>
              <a:buClr>
                <a:schemeClr val="accent1"/>
              </a:buClr>
              <a:buSzPct val="80000"/>
              <a:buNone/>
            </a:pPr>
            <a:r>
              <a:rPr lang="fr-FR" sz="2000" dirty="0" smtClean="0">
                <a:effectLst>
                  <a:outerShdw blurRad="38100" dist="38100" dir="2700000" algn="tl">
                    <a:srgbClr val="000000">
                      <a:alpha val="43137"/>
                    </a:srgbClr>
                  </a:outerShdw>
                </a:effectLst>
              </a:rPr>
              <a:t>Les formes d’identification et d’ancrage différent amplement d’un migrant à un autre et ne dépendent pas de l’origine nationale</a:t>
            </a:r>
          </a:p>
          <a:p>
            <a:pPr marL="438912" indent="-320040">
              <a:spcBef>
                <a:spcPts val="0"/>
              </a:spcBef>
              <a:buClr>
                <a:schemeClr val="accent1"/>
              </a:buClr>
              <a:buSzPct val="80000"/>
              <a:buNone/>
            </a:pPr>
            <a:endParaRPr lang="fr-FR" sz="2000" dirty="0" smtClean="0">
              <a:effectLst>
                <a:outerShdw blurRad="38100" dist="38100" dir="2700000" algn="tl">
                  <a:srgbClr val="000000">
                    <a:alpha val="43137"/>
                  </a:srgbClr>
                </a:outerShdw>
              </a:effectLst>
            </a:endParaRPr>
          </a:p>
          <a:p>
            <a:pPr marL="438912" indent="-320040">
              <a:spcBef>
                <a:spcPts val="0"/>
              </a:spcBef>
              <a:buClr>
                <a:schemeClr val="accent1"/>
              </a:buClr>
              <a:buSzPct val="80000"/>
              <a:buNone/>
            </a:pPr>
            <a:endParaRPr lang="fr-FR" sz="2000" dirty="0" smtClean="0">
              <a:effectLst>
                <a:outerShdw blurRad="38100" dist="38100" dir="2700000" algn="tl">
                  <a:srgbClr val="000000">
                    <a:alpha val="43137"/>
                  </a:srgbClr>
                </a:outerShdw>
              </a:effectLst>
            </a:endParaRPr>
          </a:p>
          <a:p>
            <a:pPr marL="438912" indent="-320040">
              <a:spcBef>
                <a:spcPts val="0"/>
              </a:spcBef>
              <a:buClr>
                <a:schemeClr val="accent1"/>
              </a:buClr>
              <a:buSzPct val="80000"/>
              <a:buNone/>
            </a:pPr>
            <a:r>
              <a:rPr lang="fr-FR" sz="2000" dirty="0" smtClean="0">
                <a:effectLst>
                  <a:outerShdw blurRad="38100" dist="38100" dir="2700000" algn="tl">
                    <a:srgbClr val="000000">
                      <a:alpha val="43137"/>
                    </a:srgbClr>
                  </a:outerShdw>
                </a:effectLst>
              </a:rPr>
              <a:t>Une démultiplication des appartenances et des échelles spatio-temporelles de l’ancrage qui se lit autant dans les pratiques, les représentations qu’à travers l’intentionnalité des projets migratoires.</a:t>
            </a:r>
          </a:p>
          <a:p>
            <a:pPr marL="438912" indent="-320040">
              <a:spcBef>
                <a:spcPts val="0"/>
              </a:spcBef>
              <a:buClr>
                <a:schemeClr val="accent1"/>
              </a:buClr>
              <a:buSzPct val="80000"/>
              <a:buNone/>
            </a:pPr>
            <a:endParaRPr lang="fr-FR" sz="2000" dirty="0" smtClean="0"/>
          </a:p>
          <a:p>
            <a:pPr marL="438912" indent="-320040">
              <a:spcBef>
                <a:spcPts val="0"/>
              </a:spcBef>
              <a:buClr>
                <a:schemeClr val="accent1"/>
              </a:buClr>
              <a:buSzPct val="80000"/>
              <a:buNone/>
            </a:pPr>
            <a:endParaRPr lang="fr-FR" sz="2000" dirty="0" smtClean="0"/>
          </a:p>
          <a:p>
            <a:pPr marL="438912" indent="-320040">
              <a:spcBef>
                <a:spcPts val="0"/>
              </a:spcBef>
              <a:buClr>
                <a:schemeClr val="accent1"/>
              </a:buClr>
              <a:buSzPct val="80000"/>
              <a:buNone/>
            </a:pPr>
            <a:r>
              <a:rPr lang="fr-FR" sz="2000" dirty="0" smtClean="0">
                <a:effectLst>
                  <a:outerShdw blurRad="38100" dist="38100" dir="2700000" algn="tl">
                    <a:srgbClr val="000000">
                      <a:alpha val="43137"/>
                    </a:srgbClr>
                  </a:outerShdw>
                </a:effectLst>
              </a:rPr>
              <a:t>L’expérience circulatoire des migrants, le projet migratoire, les rapports pratiques et idéels avec l’espace récepteur et l’espace d’origine, l’histoire individuelle et familiale participent d’un jeu d’interférences complexe qui contribue au caractère dynamique de l’ancrage.</a:t>
            </a:r>
          </a:p>
          <a:p>
            <a:pPr marL="438912" indent="-320040">
              <a:spcBef>
                <a:spcPts val="0"/>
              </a:spcBef>
              <a:buClr>
                <a:schemeClr val="accent1"/>
              </a:buClr>
              <a:buSzPct val="80000"/>
              <a:buNone/>
            </a:pPr>
            <a:endParaRPr lang="fr-FR" sz="2000" dirty="0" smtClean="0"/>
          </a:p>
          <a:p>
            <a:pPr marL="438912" indent="-320040">
              <a:spcBef>
                <a:spcPts val="0"/>
              </a:spcBef>
              <a:buClr>
                <a:schemeClr val="accent1"/>
              </a:buClr>
              <a:buSzPct val="80000"/>
              <a:buNone/>
            </a:pPr>
            <a:endParaRPr lang="fr-FR" sz="2000" dirty="0" smtClean="0"/>
          </a:p>
          <a:p>
            <a:pPr marL="438912" indent="-320040">
              <a:spcBef>
                <a:spcPts val="0"/>
              </a:spcBef>
              <a:buClr>
                <a:schemeClr val="accent1"/>
              </a:buClr>
              <a:buSzPct val="80000"/>
              <a:buNone/>
            </a:pPr>
            <a:r>
              <a:rPr lang="fr-FR" sz="2000" dirty="0" smtClean="0"/>
              <a:t>Les formes d’identification sont elles-mêmes mouvantes dès lors que l’on intègre la question des temporalités de </a:t>
            </a:r>
            <a:r>
              <a:rPr lang="fr-FR" sz="2000" i="1" dirty="0" smtClean="0"/>
              <a:t>l’habiter (</a:t>
            </a:r>
            <a:r>
              <a:rPr lang="fr-FR" sz="2000" dirty="0" smtClean="0">
                <a:effectLst>
                  <a:outerShdw blurRad="38100" dist="38100" dir="2700000" algn="tl">
                    <a:srgbClr val="000000">
                      <a:alpha val="43137"/>
                    </a:srgbClr>
                  </a:outerShdw>
                </a:effectLst>
              </a:rPr>
              <a:t>temporalité  des lieux, temporalité  du migrant, durée de la migration)</a:t>
            </a:r>
          </a:p>
          <a:p>
            <a:pPr>
              <a:buNone/>
            </a:pPr>
            <a:endParaRPr lang="fr-FR" sz="2000" dirty="0" smtClean="0">
              <a:effectLst>
                <a:outerShdw blurRad="38100" dist="38100" dir="2700000" algn="tl">
                  <a:srgbClr val="000000">
                    <a:alpha val="43137"/>
                  </a:srgbClr>
                </a:outerShdw>
              </a:effectLst>
            </a:endParaRPr>
          </a:p>
          <a:p>
            <a:pPr>
              <a:buNone/>
            </a:pPr>
            <a:endParaRPr lang="fr-FR" sz="2000" b="1" dirty="0" smtClean="0">
              <a:solidFill>
                <a:srgbClr val="C00000"/>
              </a:solidFill>
              <a:effectLst>
                <a:outerShdw blurRad="38100" dist="38100" dir="2700000" algn="tl">
                  <a:srgbClr val="000000">
                    <a:alpha val="43137"/>
                  </a:srgbClr>
                </a:outerShdw>
              </a:effectLst>
            </a:endParaRPr>
          </a:p>
          <a:p>
            <a:pPr>
              <a:buNone/>
            </a:pPr>
            <a:r>
              <a:rPr lang="fr-FR" sz="2000" b="1" dirty="0" smtClean="0">
                <a:solidFill>
                  <a:srgbClr val="C00000"/>
                </a:solidFill>
                <a:effectLst>
                  <a:outerShdw blurRad="38100" dist="38100" dir="2700000" algn="tl">
                    <a:srgbClr val="000000">
                      <a:alpha val="43137"/>
                    </a:srgbClr>
                  </a:outerShdw>
                </a:effectLst>
              </a:rPr>
              <a:t> </a:t>
            </a:r>
            <a:r>
              <a:rPr lang="fr-FR" sz="2000" b="1" dirty="0" smtClean="0">
                <a:solidFill>
                  <a:srgbClr val="C00000"/>
                </a:solidFill>
              </a:rPr>
              <a:t>L’habiter en migration devient donc un processus complexe et différencié, en construction permanente, résultat d’une négociation entre plusieurs champs de contraintes et de libertés. </a:t>
            </a:r>
            <a:endParaRPr lang="fr-FR" sz="2000" b="1" dirty="0">
              <a:solidFill>
                <a:srgbClr val="C00000"/>
              </a:solidFill>
            </a:endParaRPr>
          </a:p>
        </p:txBody>
      </p:sp>
      <p:sp>
        <p:nvSpPr>
          <p:cNvPr id="11" name="ZoneTexte 10"/>
          <p:cNvSpPr txBox="1"/>
          <p:nvPr/>
        </p:nvSpPr>
        <p:spPr>
          <a:xfrm>
            <a:off x="261764" y="620688"/>
            <a:ext cx="11521280" cy="400110"/>
          </a:xfrm>
          <a:prstGeom prst="rect">
            <a:avLst/>
          </a:prstGeom>
          <a:noFill/>
        </p:spPr>
        <p:txBody>
          <a:bodyPr wrap="square" rtlCol="0">
            <a:spAutoFit/>
          </a:bodyPr>
          <a:lstStyle/>
          <a:p>
            <a:pPr algn="just"/>
            <a:r>
              <a:rPr lang="fr-FR" sz="2000" b="1" smtClean="0">
                <a:solidFill>
                  <a:srgbClr val="C00000"/>
                </a:solidFill>
                <a:effectLst>
                  <a:outerShdw blurRad="38100" dist="38100" dir="2700000" algn="tl">
                    <a:srgbClr val="000000">
                      <a:alpha val="43137"/>
                    </a:srgbClr>
                  </a:outerShdw>
                </a:effectLst>
                <a:latin typeface="+mn-lt"/>
              </a:rPr>
              <a:t>Conclusion </a:t>
            </a:r>
            <a:endParaRPr lang="fr-FR" sz="2000" b="1">
              <a:effectLst>
                <a:outerShdw blurRad="38100" dist="38100" dir="2700000" algn="tl">
                  <a:srgbClr val="000000">
                    <a:alpha val="43137"/>
                  </a:srgbClr>
                </a:outerShdw>
              </a:effectLst>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78188" y="2636912"/>
            <a:ext cx="4330700" cy="1584325"/>
          </a:xfrm>
        </p:spPr>
        <p:txBody>
          <a:bodyPr>
            <a:normAutofit/>
          </a:bodyPr>
          <a:lstStyle/>
          <a:p>
            <a:pPr algn="ctr" eaLnBrk="1" fontAlgn="auto" hangingPunct="1">
              <a:spcAft>
                <a:spcPts val="0"/>
              </a:spcAft>
              <a:defRPr/>
            </a:pPr>
            <a:r>
              <a:rPr lang="en-US" b="1" smtClean="0">
                <a:solidFill>
                  <a:srgbClr val="C00000"/>
                </a:solidFill>
                <a:effectLst>
                  <a:outerShdw blurRad="38100" dist="38100" dir="2700000" algn="tl">
                    <a:srgbClr val="000000">
                      <a:alpha val="43137"/>
                    </a:srgbClr>
                  </a:outerShdw>
                </a:effectLst>
              </a:rPr>
              <a:t>Merci de </a:t>
            </a:r>
            <a:r>
              <a:rPr lang="en-US" b="1" err="1" smtClean="0">
                <a:solidFill>
                  <a:srgbClr val="C00000"/>
                </a:solidFill>
                <a:effectLst>
                  <a:outerShdw blurRad="38100" dist="38100" dir="2700000" algn="tl">
                    <a:srgbClr val="000000">
                      <a:alpha val="43137"/>
                    </a:srgbClr>
                  </a:outerShdw>
                </a:effectLst>
              </a:rPr>
              <a:t>votre</a:t>
            </a:r>
            <a:r>
              <a:rPr lang="en-US" b="1" smtClean="0">
                <a:solidFill>
                  <a:srgbClr val="C00000"/>
                </a:solidFill>
                <a:effectLst>
                  <a:outerShdw blurRad="38100" dist="38100" dir="2700000" algn="tl">
                    <a:srgbClr val="000000">
                      <a:alpha val="43137"/>
                    </a:srgbClr>
                  </a:outerShdw>
                </a:effectLst>
              </a:rPr>
              <a:t> attention.</a:t>
            </a:r>
            <a:endParaRPr lang="en-US" b="1">
              <a:solidFill>
                <a:srgbClr val="C00000"/>
              </a:solidFill>
              <a:effectLst>
                <a:outerShdw blurRad="38100" dist="38100" dir="2700000" algn="tl">
                  <a:srgbClr val="000000">
                    <a:alpha val="43137"/>
                  </a:srgbClr>
                </a:outerShdw>
              </a:effectLst>
            </a:endParaRPr>
          </a:p>
        </p:txBody>
      </p:sp>
      <p:pic>
        <p:nvPicPr>
          <p:cNvPr id="23555" name="Image 6" descr="http://sphotos-e.ak.fbcdn.net/hphotos-ak-prn1/553218_522392371119241_143690790_n.jpg"/>
          <p:cNvPicPr>
            <a:picLocks noChangeAspect="1" noChangeArrowheads="1"/>
          </p:cNvPicPr>
          <p:nvPr/>
        </p:nvPicPr>
        <p:blipFill>
          <a:blip r:embed="rId3" cstate="print"/>
          <a:srcRect/>
          <a:stretch>
            <a:fillRect/>
          </a:stretch>
        </p:blipFill>
        <p:spPr bwMode="auto">
          <a:xfrm>
            <a:off x="3214688" y="0"/>
            <a:ext cx="3167061" cy="2420938"/>
          </a:xfrm>
          <a:prstGeom prst="rect">
            <a:avLst/>
          </a:prstGeom>
          <a:noFill/>
          <a:ln w="9525">
            <a:noFill/>
            <a:miter lim="800000"/>
            <a:headEnd/>
            <a:tailEnd/>
          </a:ln>
        </p:spPr>
      </p:pic>
      <p:pic>
        <p:nvPicPr>
          <p:cNvPr id="23556" name="Image 7" descr="423025_242192055873559_731556497_n[1]"/>
          <p:cNvPicPr>
            <a:picLocks noChangeAspect="1" noChangeArrowheads="1"/>
          </p:cNvPicPr>
          <p:nvPr/>
        </p:nvPicPr>
        <p:blipFill>
          <a:blip r:embed="rId4" cstate="print"/>
          <a:srcRect/>
          <a:stretch>
            <a:fillRect/>
          </a:stretch>
        </p:blipFill>
        <p:spPr bwMode="auto">
          <a:xfrm>
            <a:off x="6381754" y="0"/>
            <a:ext cx="2808287" cy="2420938"/>
          </a:xfrm>
          <a:prstGeom prst="rect">
            <a:avLst/>
          </a:prstGeom>
          <a:noFill/>
          <a:ln w="9525">
            <a:noFill/>
            <a:miter lim="800000"/>
            <a:headEnd/>
            <a:tailEnd/>
          </a:ln>
        </p:spPr>
      </p:pic>
      <p:pic>
        <p:nvPicPr>
          <p:cNvPr id="23557" name="Image 8" descr="G:\terrain barcelone\PHOTOS DE OUDIODIAL\DSCN3307.JPG"/>
          <p:cNvPicPr>
            <a:picLocks noChangeAspect="1" noChangeArrowheads="1"/>
          </p:cNvPicPr>
          <p:nvPr/>
        </p:nvPicPr>
        <p:blipFill>
          <a:blip r:embed="rId5" cstate="print"/>
          <a:srcRect/>
          <a:stretch>
            <a:fillRect/>
          </a:stretch>
        </p:blipFill>
        <p:spPr bwMode="auto">
          <a:xfrm>
            <a:off x="1" y="9"/>
            <a:ext cx="3214688" cy="2492375"/>
          </a:xfrm>
          <a:prstGeom prst="rect">
            <a:avLst/>
          </a:prstGeom>
          <a:noFill/>
          <a:ln w="9525">
            <a:noFill/>
            <a:miter lim="800000"/>
            <a:headEnd/>
            <a:tailEnd/>
          </a:ln>
        </p:spPr>
      </p:pic>
      <p:pic>
        <p:nvPicPr>
          <p:cNvPr id="23558" name="Image 9" descr="IMG_1303"/>
          <p:cNvPicPr>
            <a:picLocks noChangeAspect="1" noChangeArrowheads="1"/>
          </p:cNvPicPr>
          <p:nvPr/>
        </p:nvPicPr>
        <p:blipFill>
          <a:blip r:embed="rId6" cstate="print"/>
          <a:srcRect/>
          <a:stretch>
            <a:fillRect/>
          </a:stretch>
        </p:blipFill>
        <p:spPr bwMode="auto">
          <a:xfrm>
            <a:off x="8974144" y="0"/>
            <a:ext cx="3214686" cy="2420938"/>
          </a:xfrm>
          <a:prstGeom prst="rect">
            <a:avLst/>
          </a:prstGeom>
          <a:noFill/>
          <a:ln w="9525">
            <a:noFill/>
            <a:miter lim="800000"/>
            <a:headEnd/>
            <a:tailEnd/>
          </a:ln>
        </p:spPr>
      </p:pic>
      <p:pic>
        <p:nvPicPr>
          <p:cNvPr id="23559" name="Image 10" descr="IMG_1477"/>
          <p:cNvPicPr>
            <a:picLocks noChangeAspect="1" noChangeArrowheads="1"/>
          </p:cNvPicPr>
          <p:nvPr/>
        </p:nvPicPr>
        <p:blipFill>
          <a:blip r:embed="rId7" cstate="print"/>
          <a:srcRect/>
          <a:stretch>
            <a:fillRect/>
          </a:stretch>
        </p:blipFill>
        <p:spPr bwMode="auto">
          <a:xfrm>
            <a:off x="6310314" y="4508500"/>
            <a:ext cx="2952751" cy="2349500"/>
          </a:xfrm>
          <a:prstGeom prst="rect">
            <a:avLst/>
          </a:prstGeom>
          <a:noFill/>
          <a:ln w="9525">
            <a:noFill/>
            <a:miter lim="800000"/>
            <a:headEnd/>
            <a:tailEnd/>
          </a:ln>
        </p:spPr>
      </p:pic>
      <p:pic>
        <p:nvPicPr>
          <p:cNvPr id="23560" name="Image 11" descr="IMG_1518"/>
          <p:cNvPicPr>
            <a:picLocks noChangeAspect="1" noChangeArrowheads="1"/>
          </p:cNvPicPr>
          <p:nvPr/>
        </p:nvPicPr>
        <p:blipFill>
          <a:blip r:embed="rId8" cstate="print"/>
          <a:srcRect/>
          <a:stretch>
            <a:fillRect/>
          </a:stretch>
        </p:blipFill>
        <p:spPr bwMode="auto">
          <a:xfrm>
            <a:off x="3214689" y="4581534"/>
            <a:ext cx="3095626" cy="2276475"/>
          </a:xfrm>
          <a:prstGeom prst="rect">
            <a:avLst/>
          </a:prstGeom>
          <a:noFill/>
          <a:ln w="9525">
            <a:noFill/>
            <a:miter lim="800000"/>
            <a:headEnd/>
            <a:tailEnd/>
          </a:ln>
        </p:spPr>
      </p:pic>
      <p:pic>
        <p:nvPicPr>
          <p:cNvPr id="23561" name="Image 12" descr="IMG_1556"/>
          <p:cNvPicPr>
            <a:picLocks noChangeAspect="1" noChangeArrowheads="1"/>
          </p:cNvPicPr>
          <p:nvPr/>
        </p:nvPicPr>
        <p:blipFill>
          <a:blip r:embed="rId9" cstate="print"/>
          <a:srcRect/>
          <a:stretch>
            <a:fillRect/>
          </a:stretch>
        </p:blipFill>
        <p:spPr bwMode="auto">
          <a:xfrm>
            <a:off x="0" y="2492896"/>
            <a:ext cx="3214688" cy="2130425"/>
          </a:xfrm>
          <a:prstGeom prst="rect">
            <a:avLst/>
          </a:prstGeom>
          <a:noFill/>
          <a:ln w="9525">
            <a:noFill/>
            <a:miter lim="800000"/>
            <a:headEnd/>
            <a:tailEnd/>
          </a:ln>
        </p:spPr>
      </p:pic>
      <p:pic>
        <p:nvPicPr>
          <p:cNvPr id="23562" name="Image 13" descr="IMG_1177"/>
          <p:cNvPicPr>
            <a:picLocks noChangeAspect="1" noChangeArrowheads="1"/>
          </p:cNvPicPr>
          <p:nvPr/>
        </p:nvPicPr>
        <p:blipFill>
          <a:blip r:embed="rId10" cstate="print"/>
          <a:srcRect/>
          <a:stretch>
            <a:fillRect/>
          </a:stretch>
        </p:blipFill>
        <p:spPr bwMode="auto">
          <a:xfrm>
            <a:off x="1" y="4581534"/>
            <a:ext cx="3214688" cy="2276475"/>
          </a:xfrm>
          <a:prstGeom prst="rect">
            <a:avLst/>
          </a:prstGeom>
          <a:noFill/>
          <a:ln w="9525">
            <a:noFill/>
            <a:miter lim="800000"/>
            <a:headEnd/>
            <a:tailEnd/>
          </a:ln>
        </p:spPr>
      </p:pic>
      <p:pic>
        <p:nvPicPr>
          <p:cNvPr id="23563" name="Image 14" descr="https://sphotos-a-cdg.xx.fbcdn.net/hphotos-ash4/1003319_619102698114874_31766836_n.jpg"/>
          <p:cNvPicPr>
            <a:picLocks noChangeAspect="1" noChangeArrowheads="1"/>
          </p:cNvPicPr>
          <p:nvPr/>
        </p:nvPicPr>
        <p:blipFill>
          <a:blip r:embed="rId11" cstate="print"/>
          <a:srcRect/>
          <a:stretch>
            <a:fillRect/>
          </a:stretch>
        </p:blipFill>
        <p:spPr bwMode="auto">
          <a:xfrm>
            <a:off x="8831269" y="2420938"/>
            <a:ext cx="3357561" cy="2106612"/>
          </a:xfrm>
          <a:prstGeom prst="rect">
            <a:avLst/>
          </a:prstGeom>
          <a:noFill/>
          <a:ln w="9525">
            <a:noFill/>
            <a:miter lim="800000"/>
            <a:headEnd/>
            <a:tailEnd/>
          </a:ln>
        </p:spPr>
      </p:pic>
      <p:pic>
        <p:nvPicPr>
          <p:cNvPr id="23564" name="Image 15" descr="C:\Documents and Settings\niang\Mes documents\Mes images\célébration des journée de la femmes.jpg"/>
          <p:cNvPicPr>
            <a:picLocks noChangeAspect="1" noChangeArrowheads="1"/>
          </p:cNvPicPr>
          <p:nvPr/>
        </p:nvPicPr>
        <p:blipFill>
          <a:blip r:embed="rId12" cstate="print"/>
          <a:srcRect/>
          <a:stretch>
            <a:fillRect/>
          </a:stretch>
        </p:blipFill>
        <p:spPr bwMode="auto">
          <a:xfrm>
            <a:off x="9205918" y="4508500"/>
            <a:ext cx="2982912" cy="2349500"/>
          </a:xfrm>
          <a:prstGeom prst="rect">
            <a:avLst/>
          </a:prstGeom>
          <a:noFill/>
          <a:ln w="9525">
            <a:noFill/>
            <a:miter lim="800000"/>
            <a:headEnd/>
            <a:tailEnd/>
          </a:ln>
        </p:spPr>
      </p:pic>
      <p:pic>
        <p:nvPicPr>
          <p:cNvPr id="13" name="Image 6" descr="http://sphotos-e.ak.fbcdn.net/hphotos-ak-prn1/553218_522392371119241_143690790_n.jpg"/>
          <p:cNvPicPr>
            <a:picLocks noChangeAspect="1" noChangeArrowheads="1"/>
          </p:cNvPicPr>
          <p:nvPr/>
        </p:nvPicPr>
        <p:blipFill>
          <a:blip r:embed="rId13" cstate="print"/>
          <a:srcRect/>
          <a:stretch>
            <a:fillRect/>
          </a:stretch>
        </p:blipFill>
        <p:spPr bwMode="auto">
          <a:xfrm>
            <a:off x="3214092" y="0"/>
            <a:ext cx="3167061" cy="24209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a:xfrm>
            <a:off x="549797" y="274638"/>
            <a:ext cx="11029588" cy="778098"/>
          </a:xfrm>
        </p:spPr>
        <p:txBody>
          <a:bodyPr>
            <a:normAutofit fontScale="90000"/>
          </a:bodyPr>
          <a:lstStyle/>
          <a:p>
            <a:r>
              <a:rPr lang="fr-FR" sz="2400" smtClean="0">
                <a:solidFill>
                  <a:srgbClr val="C00000"/>
                </a:solidFill>
              </a:rPr>
              <a:t>Enjeux scientifiques de la recherche: Habiter dans la mobilité internationale au prisme de l’ancrage et de l’identification</a:t>
            </a:r>
            <a:endParaRPr lang="fr-FR" sz="2400">
              <a:solidFill>
                <a:srgbClr val="C00000"/>
              </a:solidFill>
            </a:endParaRPr>
          </a:p>
        </p:txBody>
      </p:sp>
      <p:sp>
        <p:nvSpPr>
          <p:cNvPr id="3" name="Espace réservé du contenu 2"/>
          <p:cNvSpPr>
            <a:spLocks noGrp="1"/>
          </p:cNvSpPr>
          <p:nvPr>
            <p:ph idx="1"/>
          </p:nvPr>
        </p:nvSpPr>
        <p:spPr>
          <a:xfrm>
            <a:off x="0" y="1196752"/>
            <a:ext cx="11855052" cy="5661248"/>
          </a:xfrm>
        </p:spPr>
        <p:txBody>
          <a:bodyPr rtlCol="0">
            <a:noAutofit/>
          </a:bodyPr>
          <a:lstStyle/>
          <a:p>
            <a:pPr marL="502920" indent="-457200" eaLnBrk="1" fontAlgn="auto" hangingPunct="1">
              <a:lnSpc>
                <a:spcPct val="110000"/>
              </a:lnSpc>
              <a:spcAft>
                <a:spcPts val="0"/>
              </a:spcAft>
              <a:buFont typeface="Arial" pitchFamily="34" charset="0"/>
              <a:buNone/>
              <a:defRPr/>
            </a:pPr>
            <a:r>
              <a:rPr lang="fr-FR" sz="1600" smtClean="0">
                <a:effectLst>
                  <a:outerShdw blurRad="38100" dist="38100" dir="2700000" algn="tl">
                    <a:srgbClr val="000000">
                      <a:alpha val="43137"/>
                    </a:srgbClr>
                  </a:outerShdw>
                </a:effectLst>
              </a:rPr>
              <a:t>La migration internationale est une forme de mobilité spatiale ancienne qui pose l’équation de l’altérité, de l’appartenance et celle du positionnement des migrants dans les lieux multiples.</a:t>
            </a:r>
          </a:p>
          <a:p>
            <a:pPr marL="502920" indent="-457200" eaLnBrk="1" fontAlgn="auto" hangingPunct="1">
              <a:lnSpc>
                <a:spcPct val="110000"/>
              </a:lnSpc>
              <a:spcAft>
                <a:spcPts val="0"/>
              </a:spcAft>
              <a:buFont typeface="Arial" pitchFamily="34" charset="0"/>
              <a:buNone/>
              <a:defRPr/>
            </a:pPr>
            <a:r>
              <a:rPr lang="fr-FR" sz="1600" b="1" smtClean="0">
                <a:solidFill>
                  <a:srgbClr val="C00000"/>
                </a:solidFill>
                <a:effectLst>
                  <a:outerShdw blurRad="38100" dist="38100" dir="2700000" algn="tl">
                    <a:srgbClr val="000000">
                      <a:alpha val="43137"/>
                    </a:srgbClr>
                  </a:outerShdw>
                </a:effectLst>
              </a:rPr>
              <a:t>Partir de trois postulat majeurs…</a:t>
            </a:r>
            <a:endParaRPr lang="fr-FR" sz="1600" b="1" smtClean="0">
              <a:effectLst>
                <a:outerShdw blurRad="38100" dist="38100" dir="2700000" algn="tl">
                  <a:srgbClr val="000000">
                    <a:alpha val="43137"/>
                  </a:srgbClr>
                </a:outerShdw>
              </a:effectLst>
            </a:endParaRPr>
          </a:p>
          <a:p>
            <a:pPr marL="502920" indent="-457200">
              <a:lnSpc>
                <a:spcPct val="170000"/>
              </a:lnSpc>
              <a:buFont typeface="Book Antiqua" pitchFamily="18" charset="0"/>
              <a:buChar char="→"/>
              <a:defRPr/>
            </a:pPr>
            <a:r>
              <a:rPr lang="fr-FR" sz="1600" smtClean="0">
                <a:effectLst>
                  <a:outerShdw blurRad="38100" dist="38100" dir="2700000" algn="tl">
                    <a:srgbClr val="000000">
                      <a:alpha val="43137"/>
                    </a:srgbClr>
                  </a:outerShdw>
                </a:effectLst>
              </a:rPr>
              <a:t> La migration internationale implique un changement de résidence d’individus qui peuvent apporter dans leur nouveau lieu de résidence des valeurs , des croyances qui ne sont pas forcément celles de l’espace d’origine </a:t>
            </a:r>
          </a:p>
          <a:p>
            <a:pPr marL="502920" indent="-457200">
              <a:lnSpc>
                <a:spcPct val="170000"/>
              </a:lnSpc>
              <a:buFont typeface="Book Antiqua" pitchFamily="18" charset="0"/>
              <a:buChar char="→"/>
              <a:defRPr/>
            </a:pPr>
            <a:r>
              <a:rPr lang="fr-FR" sz="1600" smtClean="0">
                <a:effectLst>
                  <a:outerShdw blurRad="38100" dist="38100" dir="2700000" algn="tl">
                    <a:srgbClr val="000000">
                      <a:alpha val="43137"/>
                    </a:srgbClr>
                  </a:outerShdw>
                </a:effectLst>
              </a:rPr>
              <a:t> La mobilité peut remettre en cause les repères les plus banals : migrer dans un nouvel espace peut être déstabilisateur</a:t>
            </a:r>
          </a:p>
          <a:p>
            <a:pPr marL="502920" indent="-457200">
              <a:lnSpc>
                <a:spcPct val="170000"/>
              </a:lnSpc>
              <a:buFont typeface="Book Antiqua" pitchFamily="18" charset="0"/>
              <a:buChar char="→"/>
              <a:defRPr/>
            </a:pPr>
            <a:r>
              <a:rPr lang="fr-FR" sz="1600" smtClean="0">
                <a:effectLst>
                  <a:outerShdw blurRad="38100" dist="38100" dir="2700000" algn="tl">
                    <a:srgbClr val="000000">
                      <a:alpha val="43137"/>
                    </a:srgbClr>
                  </a:outerShdw>
                </a:effectLst>
              </a:rPr>
              <a:t>« Nul ne sort indemne d’un changement d’espace de vie , bref ou long, et qu’en outre la logique des lieux ne peut-être dissociée d’une certaine appréhension de l’espace et de soi dans l’espace ».(</a:t>
            </a:r>
            <a:r>
              <a:rPr lang="fr-FR" sz="1600" err="1" smtClean="0">
                <a:effectLst>
                  <a:outerShdw blurRad="38100" dist="38100" dir="2700000" algn="tl">
                    <a:srgbClr val="000000">
                      <a:alpha val="43137"/>
                    </a:srgbClr>
                  </a:outerShdw>
                </a:effectLst>
              </a:rPr>
              <a:t>Bruslé</a:t>
            </a:r>
            <a:r>
              <a:rPr lang="fr-FR" sz="1600" smtClean="0">
                <a:effectLst>
                  <a:outerShdw blurRad="38100" dist="38100" dir="2700000" algn="tl">
                    <a:srgbClr val="000000">
                      <a:alpha val="43137"/>
                    </a:srgbClr>
                  </a:outerShdw>
                </a:effectLst>
              </a:rPr>
              <a:t>, 2006: 358)</a:t>
            </a:r>
          </a:p>
          <a:p>
            <a:pPr marL="502920" indent="-457200" eaLnBrk="1" fontAlgn="auto" hangingPunct="1">
              <a:lnSpc>
                <a:spcPct val="110000"/>
              </a:lnSpc>
              <a:spcAft>
                <a:spcPts val="0"/>
              </a:spcAft>
              <a:buFont typeface="Arial" pitchFamily="34" charset="0"/>
              <a:buNone/>
              <a:defRPr/>
            </a:pPr>
            <a:r>
              <a:rPr lang="fr-FR" sz="1600" b="1" smtClean="0">
                <a:solidFill>
                  <a:srgbClr val="C00000"/>
                </a:solidFill>
                <a:effectLst>
                  <a:outerShdw blurRad="38100" dist="38100" dir="2700000" algn="tl">
                    <a:srgbClr val="000000">
                      <a:alpha val="43137"/>
                    </a:srgbClr>
                  </a:outerShdw>
                </a:effectLst>
              </a:rPr>
              <a:t>Partir de différentes questions …</a:t>
            </a:r>
            <a:endParaRPr lang="fr-FR" sz="1600" smtClean="0">
              <a:effectLst>
                <a:outerShdw blurRad="38100" dist="38100" dir="2700000" algn="tl">
                  <a:srgbClr val="000000">
                    <a:alpha val="43137"/>
                  </a:srgbClr>
                </a:outerShdw>
              </a:effectLst>
            </a:endParaRPr>
          </a:p>
          <a:p>
            <a:pPr marL="502920" indent="-457200" algn="just" eaLnBrk="1" fontAlgn="auto" hangingPunct="1">
              <a:lnSpc>
                <a:spcPct val="170000"/>
              </a:lnSpc>
              <a:spcAft>
                <a:spcPts val="0"/>
              </a:spcAft>
              <a:buFont typeface="Book Antiqua" pitchFamily="18" charset="0"/>
              <a:buChar char="→"/>
              <a:defRPr/>
            </a:pPr>
            <a:r>
              <a:rPr lang="fr-FR" sz="1600" smtClean="0">
                <a:effectLst>
                  <a:outerShdw blurRad="38100" dist="38100" dir="2700000" algn="tl">
                    <a:srgbClr val="000000">
                      <a:alpha val="43137"/>
                    </a:srgbClr>
                  </a:outerShdw>
                </a:effectLst>
              </a:rPr>
              <a:t>Comment se traduit ce changement de vie  vis-à-vis des lieux habités maintenant mais aussi ceux d’avant et d’hier?</a:t>
            </a:r>
          </a:p>
          <a:p>
            <a:pPr marL="502920" indent="-457200" algn="just" eaLnBrk="1" fontAlgn="auto" hangingPunct="1">
              <a:lnSpc>
                <a:spcPct val="170000"/>
              </a:lnSpc>
              <a:spcAft>
                <a:spcPts val="0"/>
              </a:spcAft>
              <a:buFont typeface="Book Antiqua" pitchFamily="18" charset="0"/>
              <a:buChar char="→"/>
              <a:defRPr/>
            </a:pPr>
            <a:r>
              <a:rPr lang="fr-FR" sz="1600" smtClean="0">
                <a:effectLst>
                  <a:outerShdw blurRad="38100" dist="38100" dir="2700000" algn="tl">
                    <a:srgbClr val="000000">
                      <a:alpha val="43137"/>
                    </a:srgbClr>
                  </a:outerShdw>
                </a:effectLst>
              </a:rPr>
              <a:t>La migration va-t-elle de pair avec un attachement , une familiarisation avec les lieux « autres »?</a:t>
            </a:r>
          </a:p>
          <a:p>
            <a:pPr marL="502920" indent="-457200" algn="just" eaLnBrk="1" fontAlgn="auto" hangingPunct="1">
              <a:lnSpc>
                <a:spcPct val="170000"/>
              </a:lnSpc>
              <a:spcAft>
                <a:spcPts val="0"/>
              </a:spcAft>
              <a:buFont typeface="Book Antiqua" pitchFamily="18" charset="0"/>
              <a:buChar char="→"/>
              <a:defRPr/>
            </a:pPr>
            <a:r>
              <a:rPr lang="fr-FR" sz="1600" smtClean="0">
                <a:effectLst>
                  <a:outerShdw blurRad="38100" dist="38100" dir="2700000" algn="tl">
                    <a:srgbClr val="000000">
                      <a:alpha val="43137"/>
                    </a:srgbClr>
                  </a:outerShdw>
                </a:effectLst>
              </a:rPr>
              <a:t>Quelles sont les configurations socio-spatiales qui sous-tendent les modes d’identification des migrants d’aujourd’hui?</a:t>
            </a:r>
            <a:r>
              <a:rPr lang="fr-FR" sz="1600" smtClean="0">
                <a:solidFill>
                  <a:srgbClr val="C00000"/>
                </a:solidFill>
              </a:rPr>
              <a:t> </a:t>
            </a:r>
          </a:p>
          <a:p>
            <a:pPr marL="502920" indent="-457200" algn="ctr" eaLnBrk="1" fontAlgn="auto" hangingPunct="1">
              <a:lnSpc>
                <a:spcPct val="110000"/>
              </a:lnSpc>
              <a:spcAft>
                <a:spcPts val="0"/>
              </a:spcAft>
              <a:buFont typeface="Arial" pitchFamily="34" charset="0"/>
              <a:buNone/>
              <a:defRPr/>
            </a:pPr>
            <a:r>
              <a:rPr lang="fr-FR" sz="1600" b="1" smtClean="0">
                <a:solidFill>
                  <a:srgbClr val="C00000"/>
                </a:solidFill>
                <a:effectLst>
                  <a:outerShdw blurRad="38100" dist="38100" dir="2700000" algn="tl">
                    <a:srgbClr val="000000">
                      <a:alpha val="43137"/>
                    </a:srgbClr>
                  </a:outerShdw>
                </a:effectLst>
              </a:rPr>
              <a:t>Comment les rapports symboliques et identificatoires des migrants s’accommodent des formes contemporaines de la migration internationale?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èze 6"/>
          <p:cNvSpPr/>
          <p:nvPr/>
        </p:nvSpPr>
        <p:spPr>
          <a:xfrm>
            <a:off x="1989956" y="1052736"/>
            <a:ext cx="8240714" cy="863600"/>
          </a:xfrm>
          <a:prstGeom prst="trapezoid">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fr-FR" sz="2800" b="1" smtClean="0">
                <a:solidFill>
                  <a:schemeClr val="tx1"/>
                </a:solidFill>
                <a:effectLst>
                  <a:outerShdw blurRad="38100" dist="38100" dir="2700000" algn="tl">
                    <a:srgbClr val="000000">
                      <a:alpha val="43137"/>
                    </a:srgbClr>
                  </a:outerShdw>
                </a:effectLst>
              </a:rPr>
              <a:t>Habiter</a:t>
            </a:r>
            <a:r>
              <a:rPr lang="fr-FR" sz="2800" b="1">
                <a:solidFill>
                  <a:schemeClr val="tx1"/>
                </a:solidFill>
                <a:effectLst>
                  <a:outerShdw blurRad="38100" dist="38100" dir="2700000" algn="tl">
                    <a:srgbClr val="000000">
                      <a:alpha val="43137"/>
                    </a:srgbClr>
                  </a:outerShdw>
                </a:effectLst>
              </a:rPr>
              <a:t> </a:t>
            </a:r>
            <a:r>
              <a:rPr lang="fr-FR" sz="2800" b="1" smtClean="0">
                <a:solidFill>
                  <a:schemeClr val="tx1"/>
                </a:solidFill>
                <a:effectLst>
                  <a:outerShdw blurRad="38100" dist="38100" dir="2700000" algn="tl">
                    <a:srgbClr val="000000">
                      <a:alpha val="43137"/>
                    </a:srgbClr>
                  </a:outerShdw>
                </a:effectLst>
              </a:rPr>
              <a:t>en  </a:t>
            </a:r>
            <a:r>
              <a:rPr lang="fr-FR" sz="2800" b="1">
                <a:solidFill>
                  <a:schemeClr val="tx1"/>
                </a:solidFill>
                <a:effectLst>
                  <a:outerShdw blurRad="38100" dist="38100" dir="2700000" algn="tl">
                    <a:srgbClr val="000000">
                      <a:alpha val="43137"/>
                    </a:srgbClr>
                  </a:outerShdw>
                </a:effectLst>
              </a:rPr>
              <a:t>migration</a:t>
            </a:r>
          </a:p>
        </p:txBody>
      </p:sp>
      <p:sp>
        <p:nvSpPr>
          <p:cNvPr id="8" name="Rectangle 7"/>
          <p:cNvSpPr/>
          <p:nvPr/>
        </p:nvSpPr>
        <p:spPr>
          <a:xfrm>
            <a:off x="9766300" y="2852738"/>
            <a:ext cx="1252538" cy="1569660"/>
          </a:xfrm>
          <a:prstGeom prst="rect">
            <a:avLst/>
          </a:prstGeom>
          <a:noFill/>
        </p:spPr>
        <p:txBody>
          <a:bodyPr>
            <a:spAutoFit/>
          </a:bodyPr>
          <a:lstStyle/>
          <a:p>
            <a:pPr algn="ctr" fontAlgn="auto">
              <a:spcBef>
                <a:spcPts val="0"/>
              </a:spcBef>
              <a:spcAft>
                <a:spcPts val="0"/>
              </a:spcAft>
              <a:defRPr/>
            </a:pPr>
            <a:endParaRPr lang="fr-FR" sz="9600" b="1">
              <a:ln/>
              <a:solidFill>
                <a:schemeClr val="tx2">
                  <a:lumMod val="75000"/>
                  <a:lumOff val="25000"/>
                </a:schemeClr>
              </a:solidFill>
              <a:effectLst>
                <a:outerShdw blurRad="38100" dist="19050" dir="2700000" algn="tl" rotWithShape="0">
                  <a:schemeClr val="dk1">
                    <a:lumMod val="50000"/>
                    <a:alpha val="40000"/>
                  </a:schemeClr>
                </a:outerShdw>
              </a:effectLst>
              <a:latin typeface="+mn-lt"/>
              <a:cs typeface="+mn-cs"/>
            </a:endParaRPr>
          </a:p>
        </p:txBody>
      </p:sp>
      <p:sp>
        <p:nvSpPr>
          <p:cNvPr id="26" name="Forme libre 25"/>
          <p:cNvSpPr/>
          <p:nvPr/>
        </p:nvSpPr>
        <p:spPr>
          <a:xfrm rot="5400000" flipH="1">
            <a:off x="5770090" y="584969"/>
            <a:ext cx="431800" cy="5111749"/>
          </a:xfrm>
          <a:custGeom>
            <a:avLst/>
            <a:gdLst>
              <a:gd name="connsiteX0" fmla="*/ 0 w 432048"/>
              <a:gd name="connsiteY0" fmla="*/ 0 h 2340259"/>
              <a:gd name="connsiteX1" fmla="*/ 35513 w 432048"/>
              <a:gd name="connsiteY1" fmla="*/ 490 h 2340259"/>
              <a:gd name="connsiteX2" fmla="*/ 216024 w 432048"/>
              <a:gd name="connsiteY2" fmla="*/ 36004 h 2340259"/>
              <a:gd name="connsiteX3" fmla="*/ 216024 w 432048"/>
              <a:gd name="connsiteY3" fmla="*/ 1102627 h 2340259"/>
              <a:gd name="connsiteX4" fmla="*/ 432048 w 432048"/>
              <a:gd name="connsiteY4" fmla="*/ 1138630 h 2340259"/>
              <a:gd name="connsiteX5" fmla="*/ 216024 w 432048"/>
              <a:gd name="connsiteY5" fmla="*/ 1174633 h 2340259"/>
              <a:gd name="connsiteX6" fmla="*/ 216024 w 432048"/>
              <a:gd name="connsiteY6" fmla="*/ 2304256 h 2340259"/>
              <a:gd name="connsiteX7" fmla="*/ 35513 w 432048"/>
              <a:gd name="connsiteY7" fmla="*/ 2339769 h 2340259"/>
              <a:gd name="connsiteX8" fmla="*/ 0 w 432048"/>
              <a:gd name="connsiteY8" fmla="*/ 2340259 h 2340259"/>
              <a:gd name="connsiteX9" fmla="*/ 0 w 432048"/>
              <a:gd name="connsiteY9" fmla="*/ 0 h 2340259"/>
              <a:gd name="connsiteX0" fmla="*/ 0 w 432048"/>
              <a:gd name="connsiteY0" fmla="*/ 0 h 2340259"/>
              <a:gd name="connsiteX1" fmla="*/ 35513 w 432048"/>
              <a:gd name="connsiteY1" fmla="*/ 490 h 2340259"/>
              <a:gd name="connsiteX2" fmla="*/ 216024 w 432048"/>
              <a:gd name="connsiteY2" fmla="*/ 36004 h 2340259"/>
              <a:gd name="connsiteX3" fmla="*/ 216024 w 432048"/>
              <a:gd name="connsiteY3" fmla="*/ 1102627 h 2340259"/>
              <a:gd name="connsiteX4" fmla="*/ 432048 w 432048"/>
              <a:gd name="connsiteY4" fmla="*/ 1138630 h 2340259"/>
              <a:gd name="connsiteX5" fmla="*/ 216024 w 432048"/>
              <a:gd name="connsiteY5" fmla="*/ 1174633 h 2340259"/>
              <a:gd name="connsiteX6" fmla="*/ 216024 w 432048"/>
              <a:gd name="connsiteY6" fmla="*/ 2304256 h 2340259"/>
              <a:gd name="connsiteX7" fmla="*/ 35513 w 432048"/>
              <a:gd name="connsiteY7" fmla="*/ 2339769 h 2340259"/>
              <a:gd name="connsiteX8" fmla="*/ 0 w 432048"/>
              <a:gd name="connsiteY8" fmla="*/ 2340259 h 234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48" h="2340259" stroke="0" extrusionOk="0">
                <a:moveTo>
                  <a:pt x="0" y="0"/>
                </a:moveTo>
                <a:cubicBezTo>
                  <a:pt x="11898" y="0"/>
                  <a:pt x="23777" y="164"/>
                  <a:pt x="35513" y="490"/>
                </a:cubicBezTo>
                <a:cubicBezTo>
                  <a:pt x="139678" y="3383"/>
                  <a:pt x="216025" y="18404"/>
                  <a:pt x="216024" y="36004"/>
                </a:cubicBezTo>
                <a:lnTo>
                  <a:pt x="216024" y="1102627"/>
                </a:lnTo>
                <a:cubicBezTo>
                  <a:pt x="216023" y="1122511"/>
                  <a:pt x="312741" y="1138630"/>
                  <a:pt x="432048" y="1138630"/>
                </a:cubicBezTo>
                <a:cubicBezTo>
                  <a:pt x="312742" y="1138630"/>
                  <a:pt x="216025" y="1154749"/>
                  <a:pt x="216024" y="1174633"/>
                </a:cubicBezTo>
                <a:lnTo>
                  <a:pt x="216024" y="2304256"/>
                </a:lnTo>
                <a:cubicBezTo>
                  <a:pt x="216024" y="2321856"/>
                  <a:pt x="139678" y="2336876"/>
                  <a:pt x="35513" y="2339769"/>
                </a:cubicBezTo>
                <a:cubicBezTo>
                  <a:pt x="23776" y="2340095"/>
                  <a:pt x="11898" y="2340259"/>
                  <a:pt x="0" y="2340259"/>
                </a:cubicBezTo>
                <a:lnTo>
                  <a:pt x="0" y="0"/>
                </a:lnTo>
                <a:close/>
              </a:path>
              <a:path w="432048" h="2340259" fill="none">
                <a:moveTo>
                  <a:pt x="0" y="0"/>
                </a:moveTo>
                <a:cubicBezTo>
                  <a:pt x="11898" y="0"/>
                  <a:pt x="23777" y="164"/>
                  <a:pt x="35513" y="490"/>
                </a:cubicBezTo>
                <a:cubicBezTo>
                  <a:pt x="139678" y="3383"/>
                  <a:pt x="216025" y="18404"/>
                  <a:pt x="216024" y="36004"/>
                </a:cubicBezTo>
                <a:lnTo>
                  <a:pt x="216024" y="1102627"/>
                </a:lnTo>
                <a:cubicBezTo>
                  <a:pt x="216023" y="1122511"/>
                  <a:pt x="312741" y="1138630"/>
                  <a:pt x="432048" y="1138630"/>
                </a:cubicBezTo>
                <a:cubicBezTo>
                  <a:pt x="312742" y="1138630"/>
                  <a:pt x="216025" y="1154749"/>
                  <a:pt x="216024" y="1174633"/>
                </a:cubicBezTo>
                <a:lnTo>
                  <a:pt x="216024" y="2304256"/>
                </a:lnTo>
                <a:cubicBezTo>
                  <a:pt x="216024" y="2321856"/>
                  <a:pt x="139678" y="2336876"/>
                  <a:pt x="35513" y="2339769"/>
                </a:cubicBezTo>
                <a:cubicBezTo>
                  <a:pt x="23776" y="2340095"/>
                  <a:pt x="11898" y="2340259"/>
                  <a:pt x="0" y="2340259"/>
                </a:cubicBezTo>
              </a:path>
            </a:pathLst>
          </a:custGeom>
          <a:ln w="28575"/>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fr-FR" sz="2400"/>
          </a:p>
        </p:txBody>
      </p:sp>
      <p:sp>
        <p:nvSpPr>
          <p:cNvPr id="12304" name="ZoneTexte 31"/>
          <p:cNvSpPr txBox="1">
            <a:spLocks noChangeArrowheads="1"/>
          </p:cNvSpPr>
          <p:nvPr/>
        </p:nvSpPr>
        <p:spPr bwMode="auto">
          <a:xfrm>
            <a:off x="837828" y="4437112"/>
            <a:ext cx="9793088" cy="757130"/>
          </a:xfrm>
          <a:prstGeom prst="rect">
            <a:avLst/>
          </a:prstGeom>
          <a:noFill/>
          <a:ln w="9525">
            <a:noFill/>
            <a:miter lim="800000"/>
            <a:headEnd/>
            <a:tailEnd/>
          </a:ln>
        </p:spPr>
        <p:txBody>
          <a:bodyPr wrap="square">
            <a:spAutoFit/>
          </a:bodyPr>
          <a:lstStyle/>
          <a:p>
            <a:pPr>
              <a:lnSpc>
                <a:spcPct val="90000"/>
              </a:lnSpc>
            </a:pPr>
            <a:endParaRPr lang="en-US" sz="2400" b="1" smtClean="0">
              <a:latin typeface="Century Gothic" pitchFamily="34" charset="0"/>
            </a:endParaRPr>
          </a:p>
          <a:p>
            <a:pPr>
              <a:lnSpc>
                <a:spcPct val="90000"/>
              </a:lnSpc>
            </a:pPr>
            <a:endParaRPr lang="en-US" sz="2400" b="1">
              <a:latin typeface="Century Gothic" pitchFamily="34" charset="0"/>
            </a:endParaRPr>
          </a:p>
        </p:txBody>
      </p:sp>
      <p:sp>
        <p:nvSpPr>
          <p:cNvPr id="12305" name="ZoneTexte 32"/>
          <p:cNvSpPr txBox="1">
            <a:spLocks noChangeArrowheads="1"/>
          </p:cNvSpPr>
          <p:nvPr/>
        </p:nvSpPr>
        <p:spPr bwMode="auto">
          <a:xfrm>
            <a:off x="7534572" y="5013176"/>
            <a:ext cx="271228" cy="424732"/>
          </a:xfrm>
          <a:prstGeom prst="rect">
            <a:avLst/>
          </a:prstGeom>
          <a:noFill/>
          <a:ln w="9525">
            <a:noFill/>
            <a:miter lim="800000"/>
            <a:headEnd/>
            <a:tailEnd/>
          </a:ln>
        </p:spPr>
        <p:txBody>
          <a:bodyPr wrap="none">
            <a:spAutoFit/>
          </a:bodyPr>
          <a:lstStyle/>
          <a:p>
            <a:pPr>
              <a:lnSpc>
                <a:spcPct val="90000"/>
              </a:lnSpc>
            </a:pPr>
            <a:r>
              <a:rPr lang="en-US" sz="2400" b="1" smtClean="0">
                <a:latin typeface="Century Gothic" pitchFamily="34" charset="0"/>
              </a:rPr>
              <a:t> </a:t>
            </a:r>
            <a:endParaRPr lang="en-US" sz="2400" b="1">
              <a:latin typeface="Century Gothic" pitchFamily="34" charset="0"/>
            </a:endParaRPr>
          </a:p>
        </p:txBody>
      </p:sp>
      <p:sp>
        <p:nvSpPr>
          <p:cNvPr id="23" name="Rectangle 22"/>
          <p:cNvSpPr/>
          <p:nvPr/>
        </p:nvSpPr>
        <p:spPr>
          <a:xfrm>
            <a:off x="10342565" y="549275"/>
            <a:ext cx="1252536" cy="1569660"/>
          </a:xfrm>
          <a:prstGeom prst="rect">
            <a:avLst/>
          </a:prstGeom>
          <a:noFill/>
        </p:spPr>
        <p:txBody>
          <a:bodyPr>
            <a:spAutoFit/>
          </a:bodyPr>
          <a:lstStyle/>
          <a:p>
            <a:pPr algn="ctr" fontAlgn="auto">
              <a:spcBef>
                <a:spcPts val="0"/>
              </a:spcBef>
              <a:spcAft>
                <a:spcPts val="0"/>
              </a:spcAft>
              <a:defRPr/>
            </a:pPr>
            <a:r>
              <a:rPr lang="fr-FR" sz="9600" b="1">
                <a:ln/>
                <a:effectLst>
                  <a:outerShdw blurRad="38100" dist="19050" dir="2700000" algn="tl" rotWithShape="0">
                    <a:schemeClr val="dk1">
                      <a:lumMod val="50000"/>
                      <a:alpha val="40000"/>
                    </a:schemeClr>
                  </a:outerShdw>
                </a:effectLst>
                <a:latin typeface="+mn-lt"/>
                <a:cs typeface="+mn-cs"/>
              </a:rPr>
              <a:t>?</a:t>
            </a:r>
          </a:p>
        </p:txBody>
      </p:sp>
      <p:sp>
        <p:nvSpPr>
          <p:cNvPr id="33" name="Trapèze 32"/>
          <p:cNvSpPr/>
          <p:nvPr/>
        </p:nvSpPr>
        <p:spPr>
          <a:xfrm>
            <a:off x="1989956" y="5445224"/>
            <a:ext cx="8240714" cy="863600"/>
          </a:xfrm>
          <a:prstGeom prst="trapezoid">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fr-FR" sz="2800" b="1" smtClean="0">
                <a:solidFill>
                  <a:srgbClr val="C00000"/>
                </a:solidFill>
                <a:effectLst>
                  <a:outerShdw blurRad="38100" dist="38100" dir="2700000" algn="tl">
                    <a:srgbClr val="000000">
                      <a:alpha val="43137"/>
                    </a:srgbClr>
                  </a:outerShdw>
                </a:effectLst>
              </a:rPr>
              <a:t>Système de liens et de lieux</a:t>
            </a:r>
            <a:endParaRPr lang="fr-FR" sz="2800" b="1">
              <a:solidFill>
                <a:srgbClr val="C00000"/>
              </a:solidFill>
              <a:effectLst>
                <a:outerShdw blurRad="38100" dist="38100" dir="2700000" algn="tl">
                  <a:srgbClr val="000000">
                    <a:alpha val="43137"/>
                  </a:srgbClr>
                </a:outerShdw>
              </a:effectLst>
            </a:endParaRPr>
          </a:p>
        </p:txBody>
      </p:sp>
      <p:sp>
        <p:nvSpPr>
          <p:cNvPr id="35" name="Flèche vers le bas 34"/>
          <p:cNvSpPr/>
          <p:nvPr/>
        </p:nvSpPr>
        <p:spPr>
          <a:xfrm>
            <a:off x="5662364" y="1988840"/>
            <a:ext cx="433388" cy="431800"/>
          </a:xfrm>
          <a:prstGeom prst="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fr-FR" sz="3200"/>
          </a:p>
        </p:txBody>
      </p:sp>
      <p:sp>
        <p:nvSpPr>
          <p:cNvPr id="36" name="Rectangle 35"/>
          <p:cNvSpPr/>
          <p:nvPr/>
        </p:nvSpPr>
        <p:spPr>
          <a:xfrm>
            <a:off x="1053852" y="3212976"/>
            <a:ext cx="2534668" cy="677108"/>
          </a:xfrm>
          <a:prstGeom prst="rect">
            <a:avLst/>
          </a:prstGeom>
        </p:spPr>
        <p:txBody>
          <a:bodyPr wrap="none">
            <a:spAutoFit/>
          </a:bodyPr>
          <a:lstStyle/>
          <a:p>
            <a:endParaRPr lang="en-US" b="1" smtClean="0">
              <a:latin typeface="Century Gothic" pitchFamily="34" charset="0"/>
            </a:endParaRPr>
          </a:p>
          <a:p>
            <a:r>
              <a:rPr lang="en-US" sz="2000" b="1" smtClean="0">
                <a:latin typeface="+mn-lt"/>
              </a:rPr>
              <a:t>Pratiques  des lieux </a:t>
            </a:r>
            <a:endParaRPr lang="fr-FR" sz="2000">
              <a:latin typeface="+mn-lt"/>
            </a:endParaRPr>
          </a:p>
        </p:txBody>
      </p:sp>
      <p:sp>
        <p:nvSpPr>
          <p:cNvPr id="37" name="Rectangle 36"/>
          <p:cNvSpPr/>
          <p:nvPr/>
        </p:nvSpPr>
        <p:spPr>
          <a:xfrm>
            <a:off x="4798268" y="2780928"/>
            <a:ext cx="2424062" cy="1117229"/>
          </a:xfrm>
          <a:prstGeom prst="rect">
            <a:avLst/>
          </a:prstGeom>
        </p:spPr>
        <p:txBody>
          <a:bodyPr wrap="none">
            <a:spAutoFit/>
          </a:bodyPr>
          <a:lstStyle/>
          <a:p>
            <a:pPr>
              <a:lnSpc>
                <a:spcPct val="90000"/>
              </a:lnSpc>
            </a:pPr>
            <a:endParaRPr lang="en-US" b="1" smtClean="0">
              <a:latin typeface="Century Gothic" pitchFamily="34" charset="0"/>
            </a:endParaRPr>
          </a:p>
          <a:p>
            <a:pPr>
              <a:lnSpc>
                <a:spcPct val="90000"/>
              </a:lnSpc>
            </a:pPr>
            <a:endParaRPr lang="en-US" b="1" smtClean="0">
              <a:latin typeface="Century Gothic" pitchFamily="34" charset="0"/>
            </a:endParaRPr>
          </a:p>
          <a:p>
            <a:pPr>
              <a:lnSpc>
                <a:spcPct val="90000"/>
              </a:lnSpc>
            </a:pPr>
            <a:endParaRPr lang="en-US" b="1" smtClean="0">
              <a:latin typeface="Century Gothic" pitchFamily="34" charset="0"/>
            </a:endParaRPr>
          </a:p>
          <a:p>
            <a:pPr>
              <a:lnSpc>
                <a:spcPct val="90000"/>
              </a:lnSpc>
            </a:pPr>
            <a:r>
              <a:rPr lang="en-US" sz="2000" b="1" smtClean="0">
                <a:latin typeface="+mn-lt"/>
              </a:rPr>
              <a:t>Fabrique des li</a:t>
            </a:r>
            <a:r>
              <a:rPr lang="en-US" b="1" smtClean="0">
                <a:latin typeface="+mn-lt"/>
              </a:rPr>
              <a:t>eux  </a:t>
            </a:r>
            <a:endParaRPr lang="en-US" b="1">
              <a:latin typeface="+mn-lt"/>
            </a:endParaRPr>
          </a:p>
        </p:txBody>
      </p:sp>
      <p:sp>
        <p:nvSpPr>
          <p:cNvPr id="38" name="Rectangle 37"/>
          <p:cNvSpPr/>
          <p:nvPr/>
        </p:nvSpPr>
        <p:spPr>
          <a:xfrm>
            <a:off x="8686700" y="3501008"/>
            <a:ext cx="1980029" cy="369332"/>
          </a:xfrm>
          <a:prstGeom prst="rect">
            <a:avLst/>
          </a:prstGeom>
        </p:spPr>
        <p:txBody>
          <a:bodyPr wrap="none">
            <a:spAutoFit/>
          </a:bodyPr>
          <a:lstStyle/>
          <a:p>
            <a:pPr>
              <a:lnSpc>
                <a:spcPct val="90000"/>
              </a:lnSpc>
            </a:pPr>
            <a:r>
              <a:rPr lang="en-US" sz="2000" b="1" smtClean="0">
                <a:latin typeface="+mn-lt"/>
              </a:rPr>
              <a:t>Sens des lieux  </a:t>
            </a:r>
            <a:endParaRPr lang="en-US" sz="2000" b="1">
              <a:latin typeface="+mn-lt"/>
            </a:endParaRPr>
          </a:p>
        </p:txBody>
      </p:sp>
      <p:sp>
        <p:nvSpPr>
          <p:cNvPr id="40" name="Flèche vers le bas 39"/>
          <p:cNvSpPr/>
          <p:nvPr/>
        </p:nvSpPr>
        <p:spPr>
          <a:xfrm>
            <a:off x="1989956" y="3861048"/>
            <a:ext cx="433388" cy="431800"/>
          </a:xfrm>
          <a:prstGeom prst="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fr-FR" sz="3200"/>
          </a:p>
        </p:txBody>
      </p:sp>
      <p:sp>
        <p:nvSpPr>
          <p:cNvPr id="41" name="Flèche vers le bas 40"/>
          <p:cNvSpPr/>
          <p:nvPr/>
        </p:nvSpPr>
        <p:spPr>
          <a:xfrm>
            <a:off x="9622804" y="3861048"/>
            <a:ext cx="433388" cy="431800"/>
          </a:xfrm>
          <a:prstGeom prst="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fr-FR" sz="3200"/>
          </a:p>
        </p:txBody>
      </p:sp>
      <p:sp>
        <p:nvSpPr>
          <p:cNvPr id="42" name="Flèche vers le bas 41"/>
          <p:cNvSpPr/>
          <p:nvPr/>
        </p:nvSpPr>
        <p:spPr>
          <a:xfrm>
            <a:off x="5662364" y="3861048"/>
            <a:ext cx="433388" cy="431800"/>
          </a:xfrm>
          <a:prstGeom prst="downArrow">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fr-FR" sz="3200"/>
          </a:p>
        </p:txBody>
      </p:sp>
      <p:sp>
        <p:nvSpPr>
          <p:cNvPr id="44" name="ZoneTexte 43"/>
          <p:cNvSpPr txBox="1"/>
          <p:nvPr/>
        </p:nvSpPr>
        <p:spPr>
          <a:xfrm>
            <a:off x="837828" y="3789040"/>
            <a:ext cx="2621230" cy="1200329"/>
          </a:xfrm>
          <a:prstGeom prst="rect">
            <a:avLst/>
          </a:prstGeom>
          <a:noFill/>
        </p:spPr>
        <p:txBody>
          <a:bodyPr wrap="none" rtlCol="0">
            <a:spAutoFit/>
          </a:bodyPr>
          <a:lstStyle/>
          <a:p>
            <a:endParaRPr lang="fr-FR" smtClean="0"/>
          </a:p>
          <a:p>
            <a:endParaRPr lang="fr-FR" smtClean="0"/>
          </a:p>
          <a:p>
            <a:r>
              <a:rPr lang="fr-FR" smtClean="0">
                <a:latin typeface="+mn-lt"/>
              </a:rPr>
              <a:t>Choix, intentionnalités, </a:t>
            </a:r>
          </a:p>
          <a:p>
            <a:r>
              <a:rPr lang="fr-FR" smtClean="0">
                <a:latin typeface="+mn-lt"/>
              </a:rPr>
              <a:t>stratégies</a:t>
            </a:r>
            <a:endParaRPr lang="fr-FR">
              <a:latin typeface="+mn-lt"/>
            </a:endParaRPr>
          </a:p>
        </p:txBody>
      </p:sp>
      <p:sp>
        <p:nvSpPr>
          <p:cNvPr id="45" name="ZoneTexte 44"/>
          <p:cNvSpPr txBox="1"/>
          <p:nvPr/>
        </p:nvSpPr>
        <p:spPr>
          <a:xfrm>
            <a:off x="4582244" y="3717032"/>
            <a:ext cx="3506088" cy="1200329"/>
          </a:xfrm>
          <a:prstGeom prst="rect">
            <a:avLst/>
          </a:prstGeom>
          <a:noFill/>
        </p:spPr>
        <p:txBody>
          <a:bodyPr wrap="none" rtlCol="0">
            <a:spAutoFit/>
          </a:bodyPr>
          <a:lstStyle/>
          <a:p>
            <a:endParaRPr lang="fr-FR" smtClean="0"/>
          </a:p>
          <a:p>
            <a:endParaRPr lang="fr-FR" smtClean="0"/>
          </a:p>
          <a:p>
            <a:r>
              <a:rPr lang="fr-FR" smtClean="0">
                <a:latin typeface="+mn-lt"/>
              </a:rPr>
              <a:t>Appropriation , production,</a:t>
            </a:r>
          </a:p>
          <a:p>
            <a:r>
              <a:rPr lang="fr-FR" smtClean="0">
                <a:latin typeface="+mn-lt"/>
              </a:rPr>
              <a:t>investissement, expérimentation</a:t>
            </a:r>
            <a:endParaRPr lang="fr-FR">
              <a:latin typeface="+mn-lt"/>
            </a:endParaRPr>
          </a:p>
        </p:txBody>
      </p:sp>
      <p:sp>
        <p:nvSpPr>
          <p:cNvPr id="46" name="ZoneTexte 45"/>
          <p:cNvSpPr txBox="1"/>
          <p:nvPr/>
        </p:nvSpPr>
        <p:spPr>
          <a:xfrm>
            <a:off x="8542684" y="3933056"/>
            <a:ext cx="2582758" cy="923330"/>
          </a:xfrm>
          <a:prstGeom prst="rect">
            <a:avLst/>
          </a:prstGeom>
          <a:noFill/>
        </p:spPr>
        <p:txBody>
          <a:bodyPr wrap="none" rtlCol="0">
            <a:spAutoFit/>
          </a:bodyPr>
          <a:lstStyle/>
          <a:p>
            <a:endParaRPr lang="fr-FR" smtClean="0"/>
          </a:p>
          <a:p>
            <a:endParaRPr lang="fr-FR" smtClean="0"/>
          </a:p>
          <a:p>
            <a:r>
              <a:rPr lang="fr-FR" smtClean="0">
                <a:latin typeface="+mn-lt"/>
              </a:rPr>
              <a:t>Ancrage, identification </a:t>
            </a:r>
            <a:endParaRPr lang="fr-FR">
              <a:latin typeface="+mn-lt"/>
            </a:endParaRPr>
          </a:p>
        </p:txBody>
      </p:sp>
      <p:sp>
        <p:nvSpPr>
          <p:cNvPr id="32" name="Rectangle 31"/>
          <p:cNvSpPr/>
          <p:nvPr/>
        </p:nvSpPr>
        <p:spPr>
          <a:xfrm>
            <a:off x="3790156" y="2420888"/>
            <a:ext cx="475252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smtClean="0">
                <a:solidFill>
                  <a:schemeClr val="tx1"/>
                </a:solidFill>
              </a:rPr>
              <a:t>Trois dimensions fondamentales </a:t>
            </a:r>
            <a:endParaRPr lang="fr-FR" sz="2200" b="1">
              <a:solidFill>
                <a:schemeClr val="tx1"/>
              </a:solidFill>
            </a:endParaRPr>
          </a:p>
        </p:txBody>
      </p:sp>
      <p:sp>
        <p:nvSpPr>
          <p:cNvPr id="39" name="Forme libre 38"/>
          <p:cNvSpPr/>
          <p:nvPr/>
        </p:nvSpPr>
        <p:spPr>
          <a:xfrm rot="5400000" flipH="1">
            <a:off x="5850482" y="2609577"/>
            <a:ext cx="431800" cy="5111749"/>
          </a:xfrm>
          <a:custGeom>
            <a:avLst/>
            <a:gdLst>
              <a:gd name="connsiteX0" fmla="*/ 0 w 432048"/>
              <a:gd name="connsiteY0" fmla="*/ 0 h 2340259"/>
              <a:gd name="connsiteX1" fmla="*/ 35513 w 432048"/>
              <a:gd name="connsiteY1" fmla="*/ 490 h 2340259"/>
              <a:gd name="connsiteX2" fmla="*/ 216024 w 432048"/>
              <a:gd name="connsiteY2" fmla="*/ 36004 h 2340259"/>
              <a:gd name="connsiteX3" fmla="*/ 216024 w 432048"/>
              <a:gd name="connsiteY3" fmla="*/ 1102627 h 2340259"/>
              <a:gd name="connsiteX4" fmla="*/ 432048 w 432048"/>
              <a:gd name="connsiteY4" fmla="*/ 1138630 h 2340259"/>
              <a:gd name="connsiteX5" fmla="*/ 216024 w 432048"/>
              <a:gd name="connsiteY5" fmla="*/ 1174633 h 2340259"/>
              <a:gd name="connsiteX6" fmla="*/ 216024 w 432048"/>
              <a:gd name="connsiteY6" fmla="*/ 2304256 h 2340259"/>
              <a:gd name="connsiteX7" fmla="*/ 35513 w 432048"/>
              <a:gd name="connsiteY7" fmla="*/ 2339769 h 2340259"/>
              <a:gd name="connsiteX8" fmla="*/ 0 w 432048"/>
              <a:gd name="connsiteY8" fmla="*/ 2340259 h 2340259"/>
              <a:gd name="connsiteX9" fmla="*/ 0 w 432048"/>
              <a:gd name="connsiteY9" fmla="*/ 0 h 2340259"/>
              <a:gd name="connsiteX0" fmla="*/ 0 w 432048"/>
              <a:gd name="connsiteY0" fmla="*/ 0 h 2340259"/>
              <a:gd name="connsiteX1" fmla="*/ 35513 w 432048"/>
              <a:gd name="connsiteY1" fmla="*/ 490 h 2340259"/>
              <a:gd name="connsiteX2" fmla="*/ 216024 w 432048"/>
              <a:gd name="connsiteY2" fmla="*/ 36004 h 2340259"/>
              <a:gd name="connsiteX3" fmla="*/ 216024 w 432048"/>
              <a:gd name="connsiteY3" fmla="*/ 1102627 h 2340259"/>
              <a:gd name="connsiteX4" fmla="*/ 432048 w 432048"/>
              <a:gd name="connsiteY4" fmla="*/ 1138630 h 2340259"/>
              <a:gd name="connsiteX5" fmla="*/ 216024 w 432048"/>
              <a:gd name="connsiteY5" fmla="*/ 1174633 h 2340259"/>
              <a:gd name="connsiteX6" fmla="*/ 216024 w 432048"/>
              <a:gd name="connsiteY6" fmla="*/ 2304256 h 2340259"/>
              <a:gd name="connsiteX7" fmla="*/ 35513 w 432048"/>
              <a:gd name="connsiteY7" fmla="*/ 2339769 h 2340259"/>
              <a:gd name="connsiteX8" fmla="*/ 0 w 432048"/>
              <a:gd name="connsiteY8" fmla="*/ 2340259 h 234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48" h="2340259" stroke="0" extrusionOk="0">
                <a:moveTo>
                  <a:pt x="0" y="0"/>
                </a:moveTo>
                <a:cubicBezTo>
                  <a:pt x="11898" y="0"/>
                  <a:pt x="23777" y="164"/>
                  <a:pt x="35513" y="490"/>
                </a:cubicBezTo>
                <a:cubicBezTo>
                  <a:pt x="139678" y="3383"/>
                  <a:pt x="216025" y="18404"/>
                  <a:pt x="216024" y="36004"/>
                </a:cubicBezTo>
                <a:lnTo>
                  <a:pt x="216024" y="1102627"/>
                </a:lnTo>
                <a:cubicBezTo>
                  <a:pt x="216023" y="1122511"/>
                  <a:pt x="312741" y="1138630"/>
                  <a:pt x="432048" y="1138630"/>
                </a:cubicBezTo>
                <a:cubicBezTo>
                  <a:pt x="312742" y="1138630"/>
                  <a:pt x="216025" y="1154749"/>
                  <a:pt x="216024" y="1174633"/>
                </a:cubicBezTo>
                <a:lnTo>
                  <a:pt x="216024" y="2304256"/>
                </a:lnTo>
                <a:cubicBezTo>
                  <a:pt x="216024" y="2321856"/>
                  <a:pt x="139678" y="2336876"/>
                  <a:pt x="35513" y="2339769"/>
                </a:cubicBezTo>
                <a:cubicBezTo>
                  <a:pt x="23776" y="2340095"/>
                  <a:pt x="11898" y="2340259"/>
                  <a:pt x="0" y="2340259"/>
                </a:cubicBezTo>
                <a:lnTo>
                  <a:pt x="0" y="0"/>
                </a:lnTo>
                <a:close/>
              </a:path>
              <a:path w="432048" h="2340259" fill="none">
                <a:moveTo>
                  <a:pt x="0" y="0"/>
                </a:moveTo>
                <a:cubicBezTo>
                  <a:pt x="11898" y="0"/>
                  <a:pt x="23777" y="164"/>
                  <a:pt x="35513" y="490"/>
                </a:cubicBezTo>
                <a:cubicBezTo>
                  <a:pt x="139678" y="3383"/>
                  <a:pt x="216025" y="18404"/>
                  <a:pt x="216024" y="36004"/>
                </a:cubicBezTo>
                <a:lnTo>
                  <a:pt x="216024" y="1102627"/>
                </a:lnTo>
                <a:cubicBezTo>
                  <a:pt x="216023" y="1122511"/>
                  <a:pt x="312741" y="1138630"/>
                  <a:pt x="432048" y="1138630"/>
                </a:cubicBezTo>
                <a:cubicBezTo>
                  <a:pt x="312742" y="1138630"/>
                  <a:pt x="216025" y="1154749"/>
                  <a:pt x="216024" y="1174633"/>
                </a:cubicBezTo>
                <a:lnTo>
                  <a:pt x="216024" y="2304256"/>
                </a:lnTo>
                <a:cubicBezTo>
                  <a:pt x="216024" y="2321856"/>
                  <a:pt x="139678" y="2336876"/>
                  <a:pt x="35513" y="2339769"/>
                </a:cubicBezTo>
                <a:cubicBezTo>
                  <a:pt x="23776" y="2340095"/>
                  <a:pt x="11898" y="2340259"/>
                  <a:pt x="0" y="2340259"/>
                </a:cubicBezTo>
              </a:path>
            </a:pathLst>
          </a:custGeom>
          <a:ln w="28575"/>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fr-FR" sz="24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6">
                                            <p:txEl>
                                              <p:pRg st="1" end="1"/>
                                            </p:txEl>
                                          </p:spTgt>
                                        </p:tgtEl>
                                        <p:attrNameLst>
                                          <p:attrName>style.visibility</p:attrName>
                                        </p:attrNameLst>
                                      </p:cBhvr>
                                      <p:to>
                                        <p:strVal val="visible"/>
                                      </p:to>
                                    </p:set>
                                    <p:anim calcmode="lin" valueType="num">
                                      <p:cBhvr additive="base">
                                        <p:cTn id="31" dur="500" fill="hold"/>
                                        <p:tgtEl>
                                          <p:spTgt spid="3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4">
                                            <p:txEl>
                                              <p:pRg st="2" end="2"/>
                                            </p:txEl>
                                          </p:spTgt>
                                        </p:tgtEl>
                                        <p:attrNameLst>
                                          <p:attrName>style.visibility</p:attrName>
                                        </p:attrNameLst>
                                      </p:cBhvr>
                                      <p:to>
                                        <p:strVal val="visible"/>
                                      </p:to>
                                    </p:set>
                                    <p:anim calcmode="lin" valueType="num">
                                      <p:cBhvr additive="base">
                                        <p:cTn id="39"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4">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4">
                                            <p:txEl>
                                              <p:pRg st="3" end="3"/>
                                            </p:txEl>
                                          </p:spTgt>
                                        </p:tgtEl>
                                        <p:attrNameLst>
                                          <p:attrName>style.visibility</p:attrName>
                                        </p:attrNameLst>
                                      </p:cBhvr>
                                      <p:to>
                                        <p:strVal val="visible"/>
                                      </p:to>
                                    </p:set>
                                    <p:anim calcmode="lin" valueType="num">
                                      <p:cBhvr additive="base">
                                        <p:cTn id="43"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7">
                                            <p:txEl>
                                              <p:pRg st="3" end="3"/>
                                            </p:txEl>
                                          </p:spTgt>
                                        </p:tgtEl>
                                        <p:attrNameLst>
                                          <p:attrName>style.visibility</p:attrName>
                                        </p:attrNameLst>
                                      </p:cBhvr>
                                      <p:to>
                                        <p:strVal val="visible"/>
                                      </p:to>
                                    </p:set>
                                    <p:anim calcmode="lin" valueType="num">
                                      <p:cBhvr additive="base">
                                        <p:cTn id="49" dur="500" fill="hold"/>
                                        <p:tgtEl>
                                          <p:spTgt spid="37">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7">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additive="base">
                                        <p:cTn id="53" dur="500" fill="hold"/>
                                        <p:tgtEl>
                                          <p:spTgt spid="42"/>
                                        </p:tgtEl>
                                        <p:attrNameLst>
                                          <p:attrName>ppt_x</p:attrName>
                                        </p:attrNameLst>
                                      </p:cBhvr>
                                      <p:tavLst>
                                        <p:tav tm="0">
                                          <p:val>
                                            <p:strVal val="#ppt_x"/>
                                          </p:val>
                                        </p:tav>
                                        <p:tav tm="100000">
                                          <p:val>
                                            <p:strVal val="#ppt_x"/>
                                          </p:val>
                                        </p:tav>
                                      </p:tavLst>
                                    </p:anim>
                                    <p:anim calcmode="lin" valueType="num">
                                      <p:cBhvr additive="base">
                                        <p:cTn id="54" dur="500" fill="hold"/>
                                        <p:tgtEl>
                                          <p:spTgt spid="4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5">
                                            <p:txEl>
                                              <p:pRg st="2" end="2"/>
                                            </p:txEl>
                                          </p:spTgt>
                                        </p:tgtEl>
                                        <p:attrNameLst>
                                          <p:attrName>style.visibility</p:attrName>
                                        </p:attrNameLst>
                                      </p:cBhvr>
                                      <p:to>
                                        <p:strVal val="visible"/>
                                      </p:to>
                                    </p:set>
                                    <p:anim calcmode="lin" valueType="num">
                                      <p:cBhvr additive="base">
                                        <p:cTn id="57"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5">
                                            <p:txEl>
                                              <p:pRg st="2" end="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5">
                                            <p:txEl>
                                              <p:pRg st="3" end="3"/>
                                            </p:txEl>
                                          </p:spTgt>
                                        </p:tgtEl>
                                        <p:attrNameLst>
                                          <p:attrName>style.visibility</p:attrName>
                                        </p:attrNameLst>
                                      </p:cBhvr>
                                      <p:to>
                                        <p:strVal val="visible"/>
                                      </p:to>
                                    </p:set>
                                    <p:anim calcmode="lin" valueType="num">
                                      <p:cBhvr additive="base">
                                        <p:cTn id="61"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8">
                                            <p:txEl>
                                              <p:pRg st="0" end="0"/>
                                            </p:txEl>
                                          </p:spTgt>
                                        </p:tgtEl>
                                        <p:attrNameLst>
                                          <p:attrName>style.visibility</p:attrName>
                                        </p:attrNameLst>
                                      </p:cBhvr>
                                      <p:to>
                                        <p:strVal val="visible"/>
                                      </p:to>
                                    </p:set>
                                    <p:anim calcmode="lin" valueType="num">
                                      <p:cBhvr additive="base">
                                        <p:cTn id="67"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500" fill="hold"/>
                                        <p:tgtEl>
                                          <p:spTgt spid="41"/>
                                        </p:tgtEl>
                                        <p:attrNameLst>
                                          <p:attrName>ppt_x</p:attrName>
                                        </p:attrNameLst>
                                      </p:cBhvr>
                                      <p:tavLst>
                                        <p:tav tm="0">
                                          <p:val>
                                            <p:strVal val="#ppt_x"/>
                                          </p:val>
                                        </p:tav>
                                        <p:tav tm="100000">
                                          <p:val>
                                            <p:strVal val="#ppt_x"/>
                                          </p:val>
                                        </p:tav>
                                      </p:tavLst>
                                    </p:anim>
                                    <p:anim calcmode="lin" valueType="num">
                                      <p:cBhvr additive="base">
                                        <p:cTn id="72" dur="500" fill="hold"/>
                                        <p:tgtEl>
                                          <p:spTgt spid="4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6">
                                            <p:txEl>
                                              <p:pRg st="2" end="2"/>
                                            </p:txEl>
                                          </p:spTgt>
                                        </p:tgtEl>
                                        <p:attrNameLst>
                                          <p:attrName>style.visibility</p:attrName>
                                        </p:attrNameLst>
                                      </p:cBhvr>
                                      <p:to>
                                        <p:strVal val="visible"/>
                                      </p:to>
                                    </p:set>
                                    <p:anim calcmode="lin" valueType="num">
                                      <p:cBhvr additive="base">
                                        <p:cTn id="75"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 calcmode="lin" valueType="num">
                                      <p:cBhvr additive="base">
                                        <p:cTn id="85" dur="500" fill="hold"/>
                                        <p:tgtEl>
                                          <p:spTgt spid="33"/>
                                        </p:tgtEl>
                                        <p:attrNameLst>
                                          <p:attrName>ppt_x</p:attrName>
                                        </p:attrNameLst>
                                      </p:cBhvr>
                                      <p:tavLst>
                                        <p:tav tm="0">
                                          <p:val>
                                            <p:strVal val="#ppt_x"/>
                                          </p:val>
                                        </p:tav>
                                        <p:tav tm="100000">
                                          <p:val>
                                            <p:strVal val="#ppt_x"/>
                                          </p:val>
                                        </p:tav>
                                      </p:tavLst>
                                    </p:anim>
                                    <p:anim calcmode="lin" valueType="num">
                                      <p:cBhvr additive="base">
                                        <p:cTn id="8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animBg="1"/>
      <p:bldP spid="23" grpId="0"/>
      <p:bldP spid="33" grpId="0" animBg="1"/>
      <p:bldP spid="35" grpId="0" animBg="1"/>
      <p:bldP spid="40" grpId="0" animBg="1"/>
      <p:bldP spid="41" grpId="0" animBg="1"/>
      <p:bldP spid="42" grpId="0" animBg="1"/>
      <p:bldP spid="32" grpId="0"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èze 6"/>
          <p:cNvSpPr/>
          <p:nvPr/>
        </p:nvSpPr>
        <p:spPr>
          <a:xfrm>
            <a:off x="1557339" y="1125538"/>
            <a:ext cx="8997950" cy="863600"/>
          </a:xfrm>
          <a:prstGeom prst="trapezoid">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fr-FR" sz="2800" b="1" smtClean="0">
                <a:solidFill>
                  <a:schemeClr val="tx1"/>
                </a:solidFill>
                <a:effectLst>
                  <a:outerShdw blurRad="38100" dist="38100" dir="2700000" algn="tl">
                    <a:srgbClr val="000000">
                      <a:alpha val="43137"/>
                    </a:srgbClr>
                  </a:outerShdw>
                </a:effectLst>
              </a:rPr>
              <a:t>Habiter en migration </a:t>
            </a:r>
            <a:endParaRPr lang="fr-FR" sz="2800" b="1">
              <a:solidFill>
                <a:schemeClr val="tx1"/>
              </a:solidFill>
              <a:effectLst>
                <a:outerShdw blurRad="38100" dist="38100" dir="2700000" algn="tl">
                  <a:srgbClr val="000000">
                    <a:alpha val="43137"/>
                  </a:srgbClr>
                </a:outerShdw>
              </a:effectLst>
            </a:endParaRPr>
          </a:p>
        </p:txBody>
      </p:sp>
      <p:sp>
        <p:nvSpPr>
          <p:cNvPr id="13319" name="ZoneTexte 30"/>
          <p:cNvSpPr txBox="1">
            <a:spLocks noChangeArrowheads="1"/>
          </p:cNvSpPr>
          <p:nvPr/>
        </p:nvSpPr>
        <p:spPr bwMode="auto">
          <a:xfrm>
            <a:off x="261764" y="3429000"/>
            <a:ext cx="2879725" cy="369332"/>
          </a:xfrm>
          <a:prstGeom prst="rect">
            <a:avLst/>
          </a:prstGeom>
          <a:noFill/>
          <a:ln w="9525">
            <a:noFill/>
            <a:miter lim="800000"/>
            <a:headEnd/>
            <a:tailEnd/>
          </a:ln>
        </p:spPr>
        <p:txBody>
          <a:bodyPr>
            <a:spAutoFit/>
          </a:bodyPr>
          <a:lstStyle/>
          <a:p>
            <a:pPr algn="ctr">
              <a:lnSpc>
                <a:spcPct val="90000"/>
              </a:lnSpc>
            </a:pPr>
            <a:r>
              <a:rPr lang="en-US" sz="2000" b="1" err="1" smtClean="0">
                <a:latin typeface="+mn-lt"/>
              </a:rPr>
              <a:t>Individu</a:t>
            </a:r>
            <a:r>
              <a:rPr lang="en-US" sz="2000" b="1" smtClean="0">
                <a:latin typeface="+mn-lt"/>
              </a:rPr>
              <a:t> /</a:t>
            </a:r>
            <a:r>
              <a:rPr lang="en-US" sz="2000" b="1" err="1" smtClean="0">
                <a:latin typeface="+mn-lt"/>
              </a:rPr>
              <a:t>collectif</a:t>
            </a:r>
            <a:r>
              <a:rPr lang="en-US" sz="2000" b="1" smtClean="0">
                <a:latin typeface="+mn-lt"/>
              </a:rPr>
              <a:t> </a:t>
            </a:r>
            <a:endParaRPr lang="en-US" sz="2000" b="1">
              <a:latin typeface="+mn-lt"/>
            </a:endParaRPr>
          </a:p>
        </p:txBody>
      </p:sp>
      <p:sp>
        <p:nvSpPr>
          <p:cNvPr id="13321" name="ZoneTexte 32"/>
          <p:cNvSpPr txBox="1">
            <a:spLocks noChangeArrowheads="1"/>
          </p:cNvSpPr>
          <p:nvPr/>
        </p:nvSpPr>
        <p:spPr bwMode="auto">
          <a:xfrm>
            <a:off x="8830716" y="3356992"/>
            <a:ext cx="3024186" cy="923330"/>
          </a:xfrm>
          <a:prstGeom prst="rect">
            <a:avLst/>
          </a:prstGeom>
          <a:noFill/>
          <a:ln w="9525">
            <a:noFill/>
            <a:miter lim="800000"/>
            <a:headEnd/>
            <a:tailEnd/>
          </a:ln>
        </p:spPr>
        <p:txBody>
          <a:bodyPr>
            <a:spAutoFit/>
          </a:bodyPr>
          <a:lstStyle/>
          <a:p>
            <a:pPr algn="ctr">
              <a:lnSpc>
                <a:spcPct val="90000"/>
              </a:lnSpc>
            </a:pPr>
            <a:r>
              <a:rPr lang="en-US" sz="2000" b="1" dirty="0" smtClean="0">
                <a:latin typeface="+mn-lt"/>
              </a:rPr>
              <a:t>De la “</a:t>
            </a:r>
            <a:r>
              <a:rPr lang="en-US" sz="2000" b="1" dirty="0" err="1" smtClean="0">
                <a:latin typeface="+mn-lt"/>
              </a:rPr>
              <a:t>maison</a:t>
            </a:r>
            <a:r>
              <a:rPr lang="en-US" sz="2000" b="1" dirty="0" smtClean="0">
                <a:latin typeface="+mn-lt"/>
              </a:rPr>
              <a:t> à la </a:t>
            </a:r>
            <a:r>
              <a:rPr lang="en-US" sz="2000" b="1" dirty="0" err="1" smtClean="0">
                <a:latin typeface="+mn-lt"/>
              </a:rPr>
              <a:t>métropole</a:t>
            </a:r>
            <a:r>
              <a:rPr lang="en-US" sz="2000" b="1" dirty="0" smtClean="0">
                <a:latin typeface="+mn-lt"/>
              </a:rPr>
              <a:t>”,</a:t>
            </a:r>
          </a:p>
          <a:p>
            <a:pPr algn="ctr">
              <a:lnSpc>
                <a:spcPct val="90000"/>
              </a:lnSpc>
            </a:pPr>
            <a:r>
              <a:rPr lang="en-US" sz="2000" b="1" dirty="0" smtClean="0">
                <a:latin typeface="+mn-lt"/>
              </a:rPr>
              <a:t>d</a:t>
            </a:r>
            <a:r>
              <a:rPr lang="en-US" sz="2000" b="1" smtClean="0">
                <a:latin typeface="+mn-lt"/>
              </a:rPr>
              <a:t>e </a:t>
            </a:r>
            <a:r>
              <a:rPr lang="en-US" sz="2000" b="1" dirty="0" err="1" smtClean="0">
                <a:latin typeface="+mn-lt"/>
              </a:rPr>
              <a:t>l’ici</a:t>
            </a:r>
            <a:r>
              <a:rPr lang="en-US" sz="2000" b="1" dirty="0" smtClean="0">
                <a:latin typeface="+mn-lt"/>
              </a:rPr>
              <a:t> à </a:t>
            </a:r>
            <a:r>
              <a:rPr lang="en-US" sz="2000" b="1" dirty="0" err="1" smtClean="0">
                <a:latin typeface="+mn-lt"/>
              </a:rPr>
              <a:t>l’ailleurs</a:t>
            </a:r>
            <a:r>
              <a:rPr lang="en-US" sz="2000" b="1" dirty="0" smtClean="0">
                <a:latin typeface="+mn-lt"/>
              </a:rPr>
              <a:t> </a:t>
            </a:r>
            <a:endParaRPr lang="en-US" sz="2000" b="1" dirty="0">
              <a:latin typeface="+mn-lt"/>
            </a:endParaRPr>
          </a:p>
        </p:txBody>
      </p:sp>
      <p:cxnSp>
        <p:nvCxnSpPr>
          <p:cNvPr id="55" name="Connecteur droit avec flèche 54"/>
          <p:cNvCxnSpPr/>
          <p:nvPr/>
        </p:nvCxnSpPr>
        <p:spPr>
          <a:xfrm flipH="1">
            <a:off x="2638028" y="2636912"/>
            <a:ext cx="1511301" cy="360362"/>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sp>
        <p:nvSpPr>
          <p:cNvPr id="60" name="Forme libre 59"/>
          <p:cNvSpPr/>
          <p:nvPr/>
        </p:nvSpPr>
        <p:spPr>
          <a:xfrm rot="5400000" flipH="1">
            <a:off x="5626075" y="2169145"/>
            <a:ext cx="720725" cy="5400675"/>
          </a:xfrm>
          <a:custGeom>
            <a:avLst/>
            <a:gdLst>
              <a:gd name="connsiteX0" fmla="*/ 0 w 432048"/>
              <a:gd name="connsiteY0" fmla="*/ 0 h 2340259"/>
              <a:gd name="connsiteX1" fmla="*/ 35513 w 432048"/>
              <a:gd name="connsiteY1" fmla="*/ 490 h 2340259"/>
              <a:gd name="connsiteX2" fmla="*/ 216024 w 432048"/>
              <a:gd name="connsiteY2" fmla="*/ 36004 h 2340259"/>
              <a:gd name="connsiteX3" fmla="*/ 216024 w 432048"/>
              <a:gd name="connsiteY3" fmla="*/ 1102627 h 2340259"/>
              <a:gd name="connsiteX4" fmla="*/ 432048 w 432048"/>
              <a:gd name="connsiteY4" fmla="*/ 1138630 h 2340259"/>
              <a:gd name="connsiteX5" fmla="*/ 216024 w 432048"/>
              <a:gd name="connsiteY5" fmla="*/ 1174633 h 2340259"/>
              <a:gd name="connsiteX6" fmla="*/ 216024 w 432048"/>
              <a:gd name="connsiteY6" fmla="*/ 2304256 h 2340259"/>
              <a:gd name="connsiteX7" fmla="*/ 35513 w 432048"/>
              <a:gd name="connsiteY7" fmla="*/ 2339769 h 2340259"/>
              <a:gd name="connsiteX8" fmla="*/ 0 w 432048"/>
              <a:gd name="connsiteY8" fmla="*/ 2340259 h 2340259"/>
              <a:gd name="connsiteX9" fmla="*/ 0 w 432048"/>
              <a:gd name="connsiteY9" fmla="*/ 0 h 2340259"/>
              <a:gd name="connsiteX0" fmla="*/ 0 w 432048"/>
              <a:gd name="connsiteY0" fmla="*/ 0 h 2340259"/>
              <a:gd name="connsiteX1" fmla="*/ 35513 w 432048"/>
              <a:gd name="connsiteY1" fmla="*/ 490 h 2340259"/>
              <a:gd name="connsiteX2" fmla="*/ 216024 w 432048"/>
              <a:gd name="connsiteY2" fmla="*/ 36004 h 2340259"/>
              <a:gd name="connsiteX3" fmla="*/ 216024 w 432048"/>
              <a:gd name="connsiteY3" fmla="*/ 1102627 h 2340259"/>
              <a:gd name="connsiteX4" fmla="*/ 432048 w 432048"/>
              <a:gd name="connsiteY4" fmla="*/ 1138630 h 2340259"/>
              <a:gd name="connsiteX5" fmla="*/ 216024 w 432048"/>
              <a:gd name="connsiteY5" fmla="*/ 1174633 h 2340259"/>
              <a:gd name="connsiteX6" fmla="*/ 216024 w 432048"/>
              <a:gd name="connsiteY6" fmla="*/ 2304256 h 2340259"/>
              <a:gd name="connsiteX7" fmla="*/ 35513 w 432048"/>
              <a:gd name="connsiteY7" fmla="*/ 2339769 h 2340259"/>
              <a:gd name="connsiteX8" fmla="*/ 0 w 432048"/>
              <a:gd name="connsiteY8" fmla="*/ 2340259 h 234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48" h="2340259" stroke="0" extrusionOk="0">
                <a:moveTo>
                  <a:pt x="0" y="0"/>
                </a:moveTo>
                <a:cubicBezTo>
                  <a:pt x="11898" y="0"/>
                  <a:pt x="23777" y="164"/>
                  <a:pt x="35513" y="490"/>
                </a:cubicBezTo>
                <a:cubicBezTo>
                  <a:pt x="139678" y="3383"/>
                  <a:pt x="216025" y="18404"/>
                  <a:pt x="216024" y="36004"/>
                </a:cubicBezTo>
                <a:lnTo>
                  <a:pt x="216024" y="1102627"/>
                </a:lnTo>
                <a:cubicBezTo>
                  <a:pt x="216023" y="1122511"/>
                  <a:pt x="312741" y="1138630"/>
                  <a:pt x="432048" y="1138630"/>
                </a:cubicBezTo>
                <a:cubicBezTo>
                  <a:pt x="312742" y="1138630"/>
                  <a:pt x="216025" y="1154749"/>
                  <a:pt x="216024" y="1174633"/>
                </a:cubicBezTo>
                <a:lnTo>
                  <a:pt x="216024" y="2304256"/>
                </a:lnTo>
                <a:cubicBezTo>
                  <a:pt x="216024" y="2321856"/>
                  <a:pt x="139678" y="2336876"/>
                  <a:pt x="35513" y="2339769"/>
                </a:cubicBezTo>
                <a:cubicBezTo>
                  <a:pt x="23776" y="2340095"/>
                  <a:pt x="11898" y="2340259"/>
                  <a:pt x="0" y="2340259"/>
                </a:cubicBezTo>
                <a:lnTo>
                  <a:pt x="0" y="0"/>
                </a:lnTo>
                <a:close/>
              </a:path>
              <a:path w="432048" h="2340259" fill="none">
                <a:moveTo>
                  <a:pt x="0" y="0"/>
                </a:moveTo>
                <a:cubicBezTo>
                  <a:pt x="11898" y="0"/>
                  <a:pt x="23777" y="164"/>
                  <a:pt x="35513" y="490"/>
                </a:cubicBezTo>
                <a:cubicBezTo>
                  <a:pt x="139678" y="3383"/>
                  <a:pt x="216025" y="18404"/>
                  <a:pt x="216024" y="36004"/>
                </a:cubicBezTo>
                <a:lnTo>
                  <a:pt x="216024" y="1102627"/>
                </a:lnTo>
                <a:cubicBezTo>
                  <a:pt x="216023" y="1122511"/>
                  <a:pt x="312741" y="1138630"/>
                  <a:pt x="432048" y="1138630"/>
                </a:cubicBezTo>
                <a:cubicBezTo>
                  <a:pt x="312742" y="1138630"/>
                  <a:pt x="216025" y="1154749"/>
                  <a:pt x="216024" y="1174633"/>
                </a:cubicBezTo>
                <a:lnTo>
                  <a:pt x="216024" y="2304256"/>
                </a:lnTo>
                <a:cubicBezTo>
                  <a:pt x="216024" y="2321856"/>
                  <a:pt x="139678" y="2336876"/>
                  <a:pt x="35513" y="2339769"/>
                </a:cubicBezTo>
                <a:cubicBezTo>
                  <a:pt x="23776" y="2340095"/>
                  <a:pt x="11898" y="2340259"/>
                  <a:pt x="0" y="2340259"/>
                </a:cubicBezTo>
              </a:path>
            </a:pathLst>
          </a:custGeom>
          <a:ln w="28575"/>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fr-FR" sz="2400"/>
          </a:p>
        </p:txBody>
      </p:sp>
      <p:cxnSp>
        <p:nvCxnSpPr>
          <p:cNvPr id="67" name="Connecteur droit avec flèche 66"/>
          <p:cNvCxnSpPr/>
          <p:nvPr/>
        </p:nvCxnSpPr>
        <p:spPr>
          <a:xfrm>
            <a:off x="7966620" y="2564904"/>
            <a:ext cx="1476375" cy="50461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29" name="Connecteur droit avec flèche 28"/>
          <p:cNvCxnSpPr/>
          <p:nvPr/>
        </p:nvCxnSpPr>
        <p:spPr>
          <a:xfrm>
            <a:off x="6022404" y="2852936"/>
            <a:ext cx="0" cy="1152128"/>
          </a:xfrm>
          <a:prstGeom prst="straightConnector1">
            <a:avLst/>
          </a:prstGeom>
          <a:ln w="76200">
            <a:tailEnd type="arrow"/>
          </a:ln>
        </p:spPr>
        <p:style>
          <a:lnRef idx="1">
            <a:schemeClr val="dk1"/>
          </a:lnRef>
          <a:fillRef idx="0">
            <a:schemeClr val="dk1"/>
          </a:fillRef>
          <a:effectRef idx="0">
            <a:schemeClr val="dk1"/>
          </a:effectRef>
          <a:fontRef idx="minor">
            <a:schemeClr val="tx1"/>
          </a:fontRef>
        </p:style>
      </p:cxnSp>
      <p:sp>
        <p:nvSpPr>
          <p:cNvPr id="30" name="ZoneTexte 29"/>
          <p:cNvSpPr txBox="1"/>
          <p:nvPr/>
        </p:nvSpPr>
        <p:spPr>
          <a:xfrm>
            <a:off x="5230316" y="3645024"/>
            <a:ext cx="1726755" cy="1015663"/>
          </a:xfrm>
          <a:prstGeom prst="rect">
            <a:avLst/>
          </a:prstGeom>
          <a:noFill/>
        </p:spPr>
        <p:txBody>
          <a:bodyPr wrap="none" rtlCol="0">
            <a:spAutoFit/>
          </a:bodyPr>
          <a:lstStyle/>
          <a:p>
            <a:endParaRPr lang="fr-FR" sz="2000" b="1" dirty="0" smtClean="0">
              <a:latin typeface="+mn-lt"/>
            </a:endParaRPr>
          </a:p>
          <a:p>
            <a:r>
              <a:rPr lang="fr-FR" sz="2000" b="1" dirty="0" smtClean="0">
                <a:latin typeface="+mn-lt"/>
              </a:rPr>
              <a:t>Maintenant</a:t>
            </a:r>
          </a:p>
          <a:p>
            <a:r>
              <a:rPr lang="fr-FR" sz="2000" b="1" dirty="0" smtClean="0">
                <a:latin typeface="+mn-lt"/>
              </a:rPr>
              <a:t>Avant/ après </a:t>
            </a:r>
            <a:endParaRPr lang="fr-FR" sz="2000" b="1" dirty="0">
              <a:latin typeface="+mn-lt"/>
            </a:endParaRPr>
          </a:p>
        </p:txBody>
      </p:sp>
      <p:sp>
        <p:nvSpPr>
          <p:cNvPr id="31" name="Trapèze 30"/>
          <p:cNvSpPr/>
          <p:nvPr/>
        </p:nvSpPr>
        <p:spPr>
          <a:xfrm>
            <a:off x="1629916" y="5229200"/>
            <a:ext cx="8997950" cy="863600"/>
          </a:xfrm>
          <a:prstGeom prst="trapezoid">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fr-FR" sz="2400" b="1" smtClean="0">
                <a:solidFill>
                  <a:srgbClr val="C00000"/>
                </a:solidFill>
              </a:rPr>
              <a:t>Configuration socio-spatio-temporelle: spatialité</a:t>
            </a:r>
            <a:endParaRPr lang="fr-FR" sz="2400" b="1">
              <a:solidFill>
                <a:srgbClr val="C00000"/>
              </a:solidFill>
            </a:endParaRPr>
          </a:p>
        </p:txBody>
      </p:sp>
      <p:sp>
        <p:nvSpPr>
          <p:cNvPr id="24" name="Rectangle 23"/>
          <p:cNvSpPr/>
          <p:nvPr/>
        </p:nvSpPr>
        <p:spPr>
          <a:xfrm>
            <a:off x="10774932" y="1052736"/>
            <a:ext cx="1008112" cy="1015663"/>
          </a:xfrm>
          <a:prstGeom prst="rect">
            <a:avLst/>
          </a:prstGeom>
        </p:spPr>
        <p:txBody>
          <a:bodyPr wrap="square">
            <a:spAutoFit/>
          </a:bodyPr>
          <a:lstStyle/>
          <a:p>
            <a:pPr algn="ctr" fontAlgn="auto">
              <a:spcBef>
                <a:spcPts val="0"/>
              </a:spcBef>
              <a:spcAft>
                <a:spcPts val="0"/>
              </a:spcAft>
              <a:defRPr/>
            </a:pPr>
            <a:r>
              <a:rPr lang="fr-FR" sz="6000" b="1" smtClean="0">
                <a:ln/>
                <a:effectLst>
                  <a:outerShdw blurRad="38100" dist="19050" dir="2700000" algn="tl" rotWithShape="0">
                    <a:schemeClr val="dk1">
                      <a:lumMod val="50000"/>
                      <a:alpha val="40000"/>
                    </a:schemeClr>
                  </a:outerShdw>
                </a:effectLst>
                <a:latin typeface="+mn-lt"/>
              </a:rPr>
              <a:t>?</a:t>
            </a:r>
            <a:endParaRPr lang="fr-FR" sz="6000" b="1">
              <a:ln/>
              <a:effectLst>
                <a:outerShdw blurRad="38100" dist="19050" dir="2700000" algn="tl" rotWithShape="0">
                  <a:schemeClr val="dk1">
                    <a:lumMod val="50000"/>
                    <a:alpha val="40000"/>
                  </a:schemeClr>
                </a:outerShdw>
              </a:effectLst>
              <a:latin typeface="+mn-lt"/>
            </a:endParaRPr>
          </a:p>
        </p:txBody>
      </p:sp>
      <p:sp>
        <p:nvSpPr>
          <p:cNvPr id="18" name="Ellipse 17"/>
          <p:cNvSpPr/>
          <p:nvPr/>
        </p:nvSpPr>
        <p:spPr>
          <a:xfrm>
            <a:off x="3718148" y="2132856"/>
            <a:ext cx="4608512"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b="1" smtClean="0">
              <a:solidFill>
                <a:srgbClr val="C00000"/>
              </a:solidFill>
            </a:endParaRPr>
          </a:p>
          <a:p>
            <a:pPr algn="ctr" fontAlgn="auto">
              <a:spcBef>
                <a:spcPts val="0"/>
              </a:spcBef>
              <a:spcAft>
                <a:spcPts val="0"/>
              </a:spcAft>
            </a:pPr>
            <a:r>
              <a:rPr lang="fr-FR" sz="2000" b="1" smtClean="0">
                <a:solidFill>
                  <a:schemeClr val="tx1"/>
                </a:solidFill>
              </a:rPr>
              <a:t>Approche </a:t>
            </a:r>
            <a:r>
              <a:rPr lang="fr-FR" sz="2000" b="1" err="1" smtClean="0">
                <a:solidFill>
                  <a:schemeClr val="tx1"/>
                </a:solidFill>
              </a:rPr>
              <a:t>multiscalaire</a:t>
            </a:r>
            <a:r>
              <a:rPr lang="fr-FR" sz="2000" b="1" smtClean="0">
                <a:solidFill>
                  <a:schemeClr val="tx1"/>
                </a:solidFill>
              </a:rPr>
              <a:t> et dynamique </a:t>
            </a:r>
          </a:p>
          <a:p>
            <a:pPr algn="ctr"/>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 calcmode="lin" valueType="num">
                                      <p:cBhvr additive="base">
                                        <p:cTn id="17"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bg/>
                                          </p:spTgt>
                                        </p:tgtEl>
                                        <p:attrNameLst>
                                          <p:attrName>style.visibility</p:attrName>
                                        </p:attrNameLst>
                                      </p:cBhvr>
                                      <p:to>
                                        <p:strVal val="visible"/>
                                      </p:to>
                                    </p:set>
                                    <p:anim calcmode="lin" valueType="num">
                                      <p:cBhvr additive="base">
                                        <p:cTn id="21"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18">
                                            <p:bg/>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ppt_x"/>
                                          </p:val>
                                        </p:tav>
                                        <p:tav tm="100000">
                                          <p:val>
                                            <p:strVal val="#ppt_x"/>
                                          </p:val>
                                        </p:tav>
                                      </p:tavLst>
                                    </p:anim>
                                    <p:anim calcmode="lin" valueType="num">
                                      <p:cBhvr additive="base">
                                        <p:cTn id="28" dur="500" fill="hold"/>
                                        <p:tgtEl>
                                          <p:spTgt spid="55"/>
                                        </p:tgtEl>
                                        <p:attrNameLst>
                                          <p:attrName>ppt_y</p:attrName>
                                        </p:attrNameLst>
                                      </p:cBhvr>
                                      <p:tavLst>
                                        <p:tav tm="0">
                                          <p:val>
                                            <p:strVal val="1+#ppt_h/2"/>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3319">
                                            <p:txEl>
                                              <p:pRg st="0" end="0"/>
                                            </p:txEl>
                                          </p:spTgt>
                                        </p:tgtEl>
                                        <p:attrNameLst>
                                          <p:attrName>style.visibility</p:attrName>
                                        </p:attrNameLst>
                                      </p:cBhvr>
                                      <p:to>
                                        <p:strVal val="visible"/>
                                      </p:to>
                                    </p:set>
                                    <p:anim calcmode="lin" valueType="num">
                                      <p:cBhvr additive="base">
                                        <p:cTn id="31" dur="500" fill="hold"/>
                                        <p:tgtEl>
                                          <p:spTgt spid="13319">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3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0">
                                            <p:txEl>
                                              <p:pRg st="1" end="1"/>
                                            </p:txEl>
                                          </p:spTgt>
                                        </p:tgtEl>
                                        <p:attrNameLst>
                                          <p:attrName>style.visibility</p:attrName>
                                        </p:attrNameLst>
                                      </p:cBhvr>
                                      <p:to>
                                        <p:strVal val="visible"/>
                                      </p:to>
                                    </p:set>
                                    <p:anim calcmode="lin" valueType="num">
                                      <p:cBhvr additive="base">
                                        <p:cTn id="41"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0">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0">
                                            <p:txEl>
                                              <p:pRg st="2" end="2"/>
                                            </p:txEl>
                                          </p:spTgt>
                                        </p:tgtEl>
                                        <p:attrNameLst>
                                          <p:attrName>style.visibility</p:attrName>
                                        </p:attrNameLst>
                                      </p:cBhvr>
                                      <p:to>
                                        <p:strVal val="visible"/>
                                      </p:to>
                                    </p:set>
                                    <p:anim calcmode="lin" valueType="num">
                                      <p:cBhvr additive="base">
                                        <p:cTn id="45"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additive="base">
                                        <p:cTn id="51" dur="500" fill="hold"/>
                                        <p:tgtEl>
                                          <p:spTgt spid="67"/>
                                        </p:tgtEl>
                                        <p:attrNameLst>
                                          <p:attrName>ppt_x</p:attrName>
                                        </p:attrNameLst>
                                      </p:cBhvr>
                                      <p:tavLst>
                                        <p:tav tm="0">
                                          <p:val>
                                            <p:strVal val="1+#ppt_w/2"/>
                                          </p:val>
                                        </p:tav>
                                        <p:tav tm="100000">
                                          <p:val>
                                            <p:strVal val="#ppt_x"/>
                                          </p:val>
                                        </p:tav>
                                      </p:tavLst>
                                    </p:anim>
                                    <p:anim calcmode="lin" valueType="num">
                                      <p:cBhvr additive="base">
                                        <p:cTn id="52" dur="500" fill="hold"/>
                                        <p:tgtEl>
                                          <p:spTgt spid="67"/>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3321">
                                            <p:txEl>
                                              <p:pRg st="0" end="0"/>
                                            </p:txEl>
                                          </p:spTgt>
                                        </p:tgtEl>
                                        <p:attrNameLst>
                                          <p:attrName>style.visibility</p:attrName>
                                        </p:attrNameLst>
                                      </p:cBhvr>
                                      <p:to>
                                        <p:strVal val="visible"/>
                                      </p:to>
                                    </p:set>
                                    <p:anim calcmode="lin" valueType="num">
                                      <p:cBhvr additive="base">
                                        <p:cTn id="55" dur="500" fill="hold"/>
                                        <p:tgtEl>
                                          <p:spTgt spid="13321">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3321">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13321">
                                            <p:txEl>
                                              <p:pRg st="1" end="1"/>
                                            </p:txEl>
                                          </p:spTgt>
                                        </p:tgtEl>
                                        <p:attrNameLst>
                                          <p:attrName>style.visibility</p:attrName>
                                        </p:attrNameLst>
                                      </p:cBhvr>
                                      <p:to>
                                        <p:strVal val="visible"/>
                                      </p:to>
                                    </p:set>
                                    <p:anim calcmode="lin" valueType="num">
                                      <p:cBhvr additive="base">
                                        <p:cTn id="59" dur="500" fill="hold"/>
                                        <p:tgtEl>
                                          <p:spTgt spid="13321">
                                            <p:txEl>
                                              <p:pRg st="1" end="1"/>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332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500" fill="hold"/>
                                        <p:tgtEl>
                                          <p:spTgt spid="31"/>
                                        </p:tgtEl>
                                        <p:attrNameLst>
                                          <p:attrName>ppt_x</p:attrName>
                                        </p:attrNameLst>
                                      </p:cBhvr>
                                      <p:tavLst>
                                        <p:tav tm="0">
                                          <p:val>
                                            <p:strVal val="#ppt_x"/>
                                          </p:val>
                                        </p:tav>
                                        <p:tav tm="100000">
                                          <p:val>
                                            <p:strVal val="#ppt_x"/>
                                          </p:val>
                                        </p:tav>
                                      </p:tavLst>
                                    </p:anim>
                                    <p:anim calcmode="lin" valueType="num">
                                      <p:cBhvr additive="base">
                                        <p:cTn id="66" dur="500" fill="hold"/>
                                        <p:tgtEl>
                                          <p:spTgt spid="3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 calcmode="lin" valueType="num">
                                      <p:cBhvr additive="base">
                                        <p:cTn id="69" dur="500" fill="hold"/>
                                        <p:tgtEl>
                                          <p:spTgt spid="60"/>
                                        </p:tgtEl>
                                        <p:attrNameLst>
                                          <p:attrName>ppt_x</p:attrName>
                                        </p:attrNameLst>
                                      </p:cBhvr>
                                      <p:tavLst>
                                        <p:tav tm="0">
                                          <p:val>
                                            <p:strVal val="#ppt_x"/>
                                          </p:val>
                                        </p:tav>
                                        <p:tav tm="100000">
                                          <p:val>
                                            <p:strVal val="#ppt_x"/>
                                          </p:val>
                                        </p:tav>
                                      </p:tavLst>
                                    </p:anim>
                                    <p:anim calcmode="lin" valueType="num">
                                      <p:cBhvr additive="base">
                                        <p:cTn id="70"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0" grpId="0" animBg="1"/>
      <p:bldP spid="31" grpId="0" animBg="1"/>
      <p:bldP spid="24" grpId="0"/>
      <p:bldP spid="1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èze 6"/>
          <p:cNvSpPr/>
          <p:nvPr/>
        </p:nvSpPr>
        <p:spPr>
          <a:xfrm>
            <a:off x="1701924" y="1340768"/>
            <a:ext cx="8997950" cy="863600"/>
          </a:xfrm>
          <a:prstGeom prst="trapezoid">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fr-FR" sz="2800" b="1" smtClean="0">
                <a:solidFill>
                  <a:schemeClr val="tx1"/>
                </a:solidFill>
              </a:rPr>
              <a:t>Ancrage territorial , une dimension de l’habiter</a:t>
            </a:r>
            <a:endParaRPr lang="fr-FR" sz="2800" b="1">
              <a:solidFill>
                <a:schemeClr val="tx1"/>
              </a:solidFill>
            </a:endParaRPr>
          </a:p>
        </p:txBody>
      </p:sp>
      <p:sp>
        <p:nvSpPr>
          <p:cNvPr id="13318" name="ZoneTexte 29"/>
          <p:cNvSpPr txBox="1">
            <a:spLocks noChangeArrowheads="1"/>
          </p:cNvSpPr>
          <p:nvPr/>
        </p:nvSpPr>
        <p:spPr bwMode="auto">
          <a:xfrm>
            <a:off x="1917948" y="2564904"/>
            <a:ext cx="3240087" cy="1200329"/>
          </a:xfrm>
          <a:prstGeom prst="rect">
            <a:avLst/>
          </a:prstGeom>
          <a:noFill/>
          <a:ln w="9525">
            <a:noFill/>
            <a:miter lim="800000"/>
            <a:headEnd/>
            <a:tailEnd/>
          </a:ln>
        </p:spPr>
        <p:txBody>
          <a:bodyPr>
            <a:spAutoFit/>
          </a:bodyPr>
          <a:lstStyle/>
          <a:p>
            <a:pPr algn="ctr">
              <a:lnSpc>
                <a:spcPct val="90000"/>
              </a:lnSpc>
            </a:pPr>
            <a:endParaRPr lang="en-US" sz="2000" b="1" smtClean="0">
              <a:latin typeface="Book Antiqua" pitchFamily="18" charset="0"/>
            </a:endParaRPr>
          </a:p>
          <a:p>
            <a:pPr algn="ctr">
              <a:lnSpc>
                <a:spcPct val="90000"/>
              </a:lnSpc>
            </a:pPr>
            <a:r>
              <a:rPr lang="en-US" sz="2000" b="1" err="1" smtClean="0">
                <a:latin typeface="Book Antiqua" pitchFamily="18" charset="0"/>
              </a:rPr>
              <a:t>Dépassement</a:t>
            </a:r>
            <a:r>
              <a:rPr lang="en-US" sz="2000" b="1" smtClean="0">
                <a:latin typeface="Book Antiqua" pitchFamily="18" charset="0"/>
              </a:rPr>
              <a:t> </a:t>
            </a:r>
            <a:r>
              <a:rPr lang="en-US" sz="2000" b="1">
                <a:latin typeface="Book Antiqua" pitchFamily="18" charset="0"/>
              </a:rPr>
              <a:t>de  </a:t>
            </a:r>
            <a:r>
              <a:rPr lang="en-US" sz="2000" b="1" err="1">
                <a:latin typeface="Book Antiqua" pitchFamily="18" charset="0"/>
              </a:rPr>
              <a:t>l’attachement</a:t>
            </a:r>
            <a:r>
              <a:rPr lang="en-US" sz="2000" b="1">
                <a:latin typeface="Book Antiqua" pitchFamily="18" charset="0"/>
              </a:rPr>
              <a:t> unique au pays </a:t>
            </a:r>
            <a:r>
              <a:rPr lang="en-US" sz="2000" b="1" err="1">
                <a:latin typeface="Book Antiqua" pitchFamily="18" charset="0"/>
              </a:rPr>
              <a:t>d’origine</a:t>
            </a:r>
            <a:r>
              <a:rPr lang="en-US" sz="2000" b="1">
                <a:latin typeface="Book Antiqua" pitchFamily="18" charset="0"/>
              </a:rPr>
              <a:t> </a:t>
            </a:r>
          </a:p>
        </p:txBody>
      </p:sp>
      <p:sp>
        <p:nvSpPr>
          <p:cNvPr id="13320" name="ZoneTexte 31"/>
          <p:cNvSpPr txBox="1">
            <a:spLocks noChangeArrowheads="1"/>
          </p:cNvSpPr>
          <p:nvPr/>
        </p:nvSpPr>
        <p:spPr bwMode="auto">
          <a:xfrm>
            <a:off x="6670476" y="2636912"/>
            <a:ext cx="2952750" cy="1200329"/>
          </a:xfrm>
          <a:prstGeom prst="rect">
            <a:avLst/>
          </a:prstGeom>
          <a:noFill/>
          <a:ln w="9525">
            <a:noFill/>
            <a:miter lim="800000"/>
            <a:headEnd/>
            <a:tailEnd/>
          </a:ln>
        </p:spPr>
        <p:txBody>
          <a:bodyPr>
            <a:spAutoFit/>
          </a:bodyPr>
          <a:lstStyle/>
          <a:p>
            <a:pPr algn="ctr">
              <a:lnSpc>
                <a:spcPct val="90000"/>
              </a:lnSpc>
            </a:pPr>
            <a:r>
              <a:rPr lang="en-US" sz="2000" b="1" smtClean="0">
                <a:latin typeface="Book Antiqua" pitchFamily="18" charset="0"/>
              </a:rPr>
              <a:t> </a:t>
            </a:r>
          </a:p>
          <a:p>
            <a:pPr algn="ctr">
              <a:lnSpc>
                <a:spcPct val="90000"/>
              </a:lnSpc>
            </a:pPr>
            <a:r>
              <a:rPr lang="en-US" sz="2000" b="1" smtClean="0">
                <a:latin typeface="Book Antiqua" pitchFamily="18" charset="0"/>
              </a:rPr>
              <a:t>Ni </a:t>
            </a:r>
            <a:r>
              <a:rPr lang="en-US" sz="2000" b="1" err="1">
                <a:latin typeface="Book Antiqua" pitchFamily="18" charset="0"/>
              </a:rPr>
              <a:t>figé</a:t>
            </a:r>
            <a:r>
              <a:rPr lang="en-US" sz="2000" b="1">
                <a:latin typeface="Book Antiqua" pitchFamily="18" charset="0"/>
              </a:rPr>
              <a:t> , </a:t>
            </a:r>
            <a:r>
              <a:rPr lang="en-US" sz="2000" b="1" err="1">
                <a:latin typeface="Book Antiqua" pitchFamily="18" charset="0"/>
              </a:rPr>
              <a:t>ni</a:t>
            </a:r>
            <a:r>
              <a:rPr lang="en-US" sz="2000" b="1">
                <a:latin typeface="Book Antiqua" pitchFamily="18" charset="0"/>
              </a:rPr>
              <a:t> </a:t>
            </a:r>
            <a:r>
              <a:rPr lang="en-US" sz="2000" b="1" err="1">
                <a:latin typeface="Book Antiqua" pitchFamily="18" charset="0"/>
              </a:rPr>
              <a:t>immuable</a:t>
            </a:r>
            <a:r>
              <a:rPr lang="en-US" sz="2000" b="1">
                <a:latin typeface="Book Antiqua" pitchFamily="18" charset="0"/>
              </a:rPr>
              <a:t> et en </a:t>
            </a:r>
            <a:r>
              <a:rPr lang="en-US" sz="2000" b="1" err="1">
                <a:latin typeface="Book Antiqua" pitchFamily="18" charset="0"/>
              </a:rPr>
              <a:t>permanente</a:t>
            </a:r>
            <a:r>
              <a:rPr lang="en-US" sz="2000" b="1">
                <a:latin typeface="Book Antiqua" pitchFamily="18" charset="0"/>
              </a:rPr>
              <a:t> </a:t>
            </a:r>
            <a:r>
              <a:rPr lang="en-US" sz="2000" b="1" err="1" smtClean="0">
                <a:latin typeface="Book Antiqua" pitchFamily="18" charset="0"/>
              </a:rPr>
              <a:t>recomposition</a:t>
            </a:r>
            <a:endParaRPr lang="en-US" sz="2000" b="1">
              <a:latin typeface="Book Antiqua" pitchFamily="18" charset="0"/>
            </a:endParaRPr>
          </a:p>
        </p:txBody>
      </p:sp>
      <p:sp>
        <p:nvSpPr>
          <p:cNvPr id="60" name="Forme libre 59"/>
          <p:cNvSpPr/>
          <p:nvPr/>
        </p:nvSpPr>
        <p:spPr>
          <a:xfrm rot="5400000" flipH="1">
            <a:off x="6058123" y="-207119"/>
            <a:ext cx="720725" cy="5400675"/>
          </a:xfrm>
          <a:custGeom>
            <a:avLst/>
            <a:gdLst>
              <a:gd name="connsiteX0" fmla="*/ 0 w 432048"/>
              <a:gd name="connsiteY0" fmla="*/ 0 h 2340259"/>
              <a:gd name="connsiteX1" fmla="*/ 35513 w 432048"/>
              <a:gd name="connsiteY1" fmla="*/ 490 h 2340259"/>
              <a:gd name="connsiteX2" fmla="*/ 216024 w 432048"/>
              <a:gd name="connsiteY2" fmla="*/ 36004 h 2340259"/>
              <a:gd name="connsiteX3" fmla="*/ 216024 w 432048"/>
              <a:gd name="connsiteY3" fmla="*/ 1102627 h 2340259"/>
              <a:gd name="connsiteX4" fmla="*/ 432048 w 432048"/>
              <a:gd name="connsiteY4" fmla="*/ 1138630 h 2340259"/>
              <a:gd name="connsiteX5" fmla="*/ 216024 w 432048"/>
              <a:gd name="connsiteY5" fmla="*/ 1174633 h 2340259"/>
              <a:gd name="connsiteX6" fmla="*/ 216024 w 432048"/>
              <a:gd name="connsiteY6" fmla="*/ 2304256 h 2340259"/>
              <a:gd name="connsiteX7" fmla="*/ 35513 w 432048"/>
              <a:gd name="connsiteY7" fmla="*/ 2339769 h 2340259"/>
              <a:gd name="connsiteX8" fmla="*/ 0 w 432048"/>
              <a:gd name="connsiteY8" fmla="*/ 2340259 h 2340259"/>
              <a:gd name="connsiteX9" fmla="*/ 0 w 432048"/>
              <a:gd name="connsiteY9" fmla="*/ 0 h 2340259"/>
              <a:gd name="connsiteX0" fmla="*/ 0 w 432048"/>
              <a:gd name="connsiteY0" fmla="*/ 0 h 2340259"/>
              <a:gd name="connsiteX1" fmla="*/ 35513 w 432048"/>
              <a:gd name="connsiteY1" fmla="*/ 490 h 2340259"/>
              <a:gd name="connsiteX2" fmla="*/ 216024 w 432048"/>
              <a:gd name="connsiteY2" fmla="*/ 36004 h 2340259"/>
              <a:gd name="connsiteX3" fmla="*/ 216024 w 432048"/>
              <a:gd name="connsiteY3" fmla="*/ 1102627 h 2340259"/>
              <a:gd name="connsiteX4" fmla="*/ 432048 w 432048"/>
              <a:gd name="connsiteY4" fmla="*/ 1138630 h 2340259"/>
              <a:gd name="connsiteX5" fmla="*/ 216024 w 432048"/>
              <a:gd name="connsiteY5" fmla="*/ 1174633 h 2340259"/>
              <a:gd name="connsiteX6" fmla="*/ 216024 w 432048"/>
              <a:gd name="connsiteY6" fmla="*/ 2304256 h 2340259"/>
              <a:gd name="connsiteX7" fmla="*/ 35513 w 432048"/>
              <a:gd name="connsiteY7" fmla="*/ 2339769 h 2340259"/>
              <a:gd name="connsiteX8" fmla="*/ 0 w 432048"/>
              <a:gd name="connsiteY8" fmla="*/ 2340259 h 234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48" h="2340259" stroke="0" extrusionOk="0">
                <a:moveTo>
                  <a:pt x="0" y="0"/>
                </a:moveTo>
                <a:cubicBezTo>
                  <a:pt x="11898" y="0"/>
                  <a:pt x="23777" y="164"/>
                  <a:pt x="35513" y="490"/>
                </a:cubicBezTo>
                <a:cubicBezTo>
                  <a:pt x="139678" y="3383"/>
                  <a:pt x="216025" y="18404"/>
                  <a:pt x="216024" y="36004"/>
                </a:cubicBezTo>
                <a:lnTo>
                  <a:pt x="216024" y="1102627"/>
                </a:lnTo>
                <a:cubicBezTo>
                  <a:pt x="216023" y="1122511"/>
                  <a:pt x="312741" y="1138630"/>
                  <a:pt x="432048" y="1138630"/>
                </a:cubicBezTo>
                <a:cubicBezTo>
                  <a:pt x="312742" y="1138630"/>
                  <a:pt x="216025" y="1154749"/>
                  <a:pt x="216024" y="1174633"/>
                </a:cubicBezTo>
                <a:lnTo>
                  <a:pt x="216024" y="2304256"/>
                </a:lnTo>
                <a:cubicBezTo>
                  <a:pt x="216024" y="2321856"/>
                  <a:pt x="139678" y="2336876"/>
                  <a:pt x="35513" y="2339769"/>
                </a:cubicBezTo>
                <a:cubicBezTo>
                  <a:pt x="23776" y="2340095"/>
                  <a:pt x="11898" y="2340259"/>
                  <a:pt x="0" y="2340259"/>
                </a:cubicBezTo>
                <a:lnTo>
                  <a:pt x="0" y="0"/>
                </a:lnTo>
                <a:close/>
              </a:path>
              <a:path w="432048" h="2340259" fill="none">
                <a:moveTo>
                  <a:pt x="0" y="0"/>
                </a:moveTo>
                <a:cubicBezTo>
                  <a:pt x="11898" y="0"/>
                  <a:pt x="23777" y="164"/>
                  <a:pt x="35513" y="490"/>
                </a:cubicBezTo>
                <a:cubicBezTo>
                  <a:pt x="139678" y="3383"/>
                  <a:pt x="216025" y="18404"/>
                  <a:pt x="216024" y="36004"/>
                </a:cubicBezTo>
                <a:lnTo>
                  <a:pt x="216024" y="1102627"/>
                </a:lnTo>
                <a:cubicBezTo>
                  <a:pt x="216023" y="1122511"/>
                  <a:pt x="312741" y="1138630"/>
                  <a:pt x="432048" y="1138630"/>
                </a:cubicBezTo>
                <a:cubicBezTo>
                  <a:pt x="312742" y="1138630"/>
                  <a:pt x="216025" y="1154749"/>
                  <a:pt x="216024" y="1174633"/>
                </a:cubicBezTo>
                <a:lnTo>
                  <a:pt x="216024" y="2304256"/>
                </a:lnTo>
                <a:cubicBezTo>
                  <a:pt x="216024" y="2321856"/>
                  <a:pt x="139678" y="2336876"/>
                  <a:pt x="35513" y="2339769"/>
                </a:cubicBezTo>
                <a:cubicBezTo>
                  <a:pt x="23776" y="2340095"/>
                  <a:pt x="11898" y="2340259"/>
                  <a:pt x="0" y="2340259"/>
                </a:cubicBezTo>
              </a:path>
            </a:pathLst>
          </a:custGeom>
          <a:ln w="28575"/>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fr-FR" sz="2400"/>
          </a:p>
        </p:txBody>
      </p:sp>
      <p:sp>
        <p:nvSpPr>
          <p:cNvPr id="18" name="Trapèze 17"/>
          <p:cNvSpPr/>
          <p:nvPr/>
        </p:nvSpPr>
        <p:spPr>
          <a:xfrm>
            <a:off x="1557908" y="5157192"/>
            <a:ext cx="8997950" cy="863600"/>
          </a:xfrm>
          <a:prstGeom prst="trapezoid">
            <a:avLst/>
          </a:prstGeom>
          <a:ln/>
        </p:spPr>
        <p:style>
          <a:lnRef idx="1">
            <a:schemeClr val="accent2"/>
          </a:lnRef>
          <a:fillRef idx="3">
            <a:schemeClr val="accent2"/>
          </a:fillRef>
          <a:effectRef idx="2">
            <a:schemeClr val="accent2"/>
          </a:effectRef>
          <a:fontRef idx="minor">
            <a:schemeClr val="lt1"/>
          </a:fontRef>
        </p:style>
        <p:txBody>
          <a:bodyPr anchor="ctr"/>
          <a:lstStyle/>
          <a:p>
            <a:pPr algn="ctr">
              <a:lnSpc>
                <a:spcPct val="90000"/>
              </a:lnSpc>
            </a:pPr>
            <a:endParaRPr lang="en-US" sz="2400" b="1" dirty="0" smtClean="0">
              <a:solidFill>
                <a:srgbClr val="C00000"/>
              </a:solidFill>
              <a:latin typeface="Book Antiqua" pitchFamily="18" charset="0"/>
            </a:endParaRPr>
          </a:p>
          <a:p>
            <a:pPr algn="ctr">
              <a:lnSpc>
                <a:spcPct val="90000"/>
              </a:lnSpc>
            </a:pPr>
            <a:endParaRPr lang="en-US" sz="2400" b="1" dirty="0" smtClean="0">
              <a:solidFill>
                <a:srgbClr val="C00000"/>
              </a:solidFill>
              <a:latin typeface="Book Antiqua" pitchFamily="18" charset="0"/>
            </a:endParaRPr>
          </a:p>
          <a:p>
            <a:pPr algn="ctr">
              <a:lnSpc>
                <a:spcPct val="90000"/>
              </a:lnSpc>
            </a:pPr>
            <a:r>
              <a:rPr lang="en-US" sz="2400" b="1" dirty="0" err="1" smtClean="0">
                <a:solidFill>
                  <a:srgbClr val="C00000"/>
                </a:solidFill>
                <a:latin typeface="Book Antiqua" pitchFamily="18" charset="0"/>
              </a:rPr>
              <a:t>Reférentiels</a:t>
            </a:r>
            <a:r>
              <a:rPr lang="en-US" sz="2400" b="1" dirty="0" smtClean="0">
                <a:solidFill>
                  <a:srgbClr val="C00000"/>
                </a:solidFill>
                <a:latin typeface="Book Antiqua" pitchFamily="18" charset="0"/>
              </a:rPr>
              <a:t> </a:t>
            </a:r>
            <a:r>
              <a:rPr lang="en-US" sz="2400" b="1" dirty="0" err="1" smtClean="0">
                <a:solidFill>
                  <a:srgbClr val="C00000"/>
                </a:solidFill>
                <a:latin typeface="Book Antiqua" pitchFamily="18" charset="0"/>
              </a:rPr>
              <a:t>identificatoires</a:t>
            </a:r>
            <a:r>
              <a:rPr lang="en-US" sz="2400" b="1" dirty="0" smtClean="0">
                <a:solidFill>
                  <a:srgbClr val="C00000"/>
                </a:solidFill>
                <a:latin typeface="Book Antiqua" pitchFamily="18" charset="0"/>
              </a:rPr>
              <a:t> multiples</a:t>
            </a:r>
          </a:p>
          <a:p>
            <a:pPr algn="ctr">
              <a:lnSpc>
                <a:spcPct val="90000"/>
              </a:lnSpc>
            </a:pPr>
            <a:r>
              <a:rPr lang="en-US" sz="2400" b="1" dirty="0" smtClean="0">
                <a:solidFill>
                  <a:srgbClr val="C00000"/>
                </a:solidFill>
                <a:latin typeface="Book Antiqua" pitchFamily="18" charset="0"/>
              </a:rPr>
              <a:t>vecteur de </a:t>
            </a:r>
            <a:r>
              <a:rPr lang="en-US" sz="2400" b="1" dirty="0" err="1" smtClean="0">
                <a:solidFill>
                  <a:srgbClr val="C00000"/>
                </a:solidFill>
                <a:latin typeface="Book Antiqua" pitchFamily="18" charset="0"/>
              </a:rPr>
              <a:t>recréation</a:t>
            </a:r>
            <a:r>
              <a:rPr lang="en-US" sz="2400" b="1" dirty="0" smtClean="0">
                <a:solidFill>
                  <a:srgbClr val="C00000"/>
                </a:solidFill>
                <a:latin typeface="Book Antiqua" pitchFamily="18" charset="0"/>
              </a:rPr>
              <a:t> </a:t>
            </a:r>
            <a:r>
              <a:rPr lang="en-US" sz="2400" b="1" dirty="0" err="1" smtClean="0">
                <a:solidFill>
                  <a:srgbClr val="C00000"/>
                </a:solidFill>
                <a:latin typeface="Book Antiqua" pitchFamily="18" charset="0"/>
              </a:rPr>
              <a:t>permanente</a:t>
            </a:r>
            <a:r>
              <a:rPr lang="en-US" sz="2400" b="1" dirty="0" smtClean="0">
                <a:solidFill>
                  <a:srgbClr val="C00000"/>
                </a:solidFill>
                <a:latin typeface="Book Antiqua" pitchFamily="18" charset="0"/>
              </a:rPr>
              <a:t> des </a:t>
            </a:r>
            <a:r>
              <a:rPr lang="en-US" sz="2400" b="1" dirty="0" err="1" smtClean="0">
                <a:solidFill>
                  <a:srgbClr val="C00000"/>
                </a:solidFill>
                <a:latin typeface="Book Antiqua" pitchFamily="18" charset="0"/>
              </a:rPr>
              <a:t>identités</a:t>
            </a:r>
            <a:r>
              <a:rPr lang="en-US" sz="2400" b="1" dirty="0" smtClean="0">
                <a:solidFill>
                  <a:srgbClr val="C00000"/>
                </a:solidFill>
                <a:latin typeface="Book Antiqua" pitchFamily="18" charset="0"/>
              </a:rPr>
              <a:t>  </a:t>
            </a:r>
          </a:p>
          <a:p>
            <a:pPr algn="ctr">
              <a:lnSpc>
                <a:spcPct val="90000"/>
              </a:lnSpc>
            </a:pPr>
            <a:r>
              <a:rPr lang="en-US" sz="2400" b="1" dirty="0" smtClean="0">
                <a:latin typeface="Book Antiqua" pitchFamily="18" charset="0"/>
              </a:rPr>
              <a:t> </a:t>
            </a:r>
          </a:p>
          <a:p>
            <a:pPr algn="ctr">
              <a:lnSpc>
                <a:spcPct val="90000"/>
              </a:lnSpc>
            </a:pPr>
            <a:endParaRPr lang="en-US" sz="2400" b="1" dirty="0" smtClean="0">
              <a:latin typeface="Book Antiqua" pitchFamily="18" charset="0"/>
            </a:endParaRPr>
          </a:p>
        </p:txBody>
      </p:sp>
      <p:cxnSp>
        <p:nvCxnSpPr>
          <p:cNvPr id="24" name="Connecteur droit avec flèche 23"/>
          <p:cNvCxnSpPr/>
          <p:nvPr/>
        </p:nvCxnSpPr>
        <p:spPr>
          <a:xfrm>
            <a:off x="2998068" y="3861048"/>
            <a:ext cx="0" cy="129614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8110636" y="3861048"/>
            <a:ext cx="0" cy="129614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additive="base">
                                        <p:cTn id="13" dur="500" fill="hold"/>
                                        <p:tgtEl>
                                          <p:spTgt spid="60"/>
                                        </p:tgtEl>
                                        <p:attrNameLst>
                                          <p:attrName>ppt_x</p:attrName>
                                        </p:attrNameLst>
                                      </p:cBhvr>
                                      <p:tavLst>
                                        <p:tav tm="0">
                                          <p:val>
                                            <p:strVal val="#ppt_x"/>
                                          </p:val>
                                        </p:tav>
                                        <p:tav tm="100000">
                                          <p:val>
                                            <p:strVal val="#ppt_x"/>
                                          </p:val>
                                        </p:tav>
                                      </p:tavLst>
                                    </p:anim>
                                    <p:anim calcmode="lin" valueType="num">
                                      <p:cBhvr additive="base">
                                        <p:cTn id="1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8"/>
                                        </p:tgtEl>
                                        <p:attrNameLst>
                                          <p:attrName>style.visibility</p:attrName>
                                        </p:attrNameLst>
                                      </p:cBhvr>
                                      <p:to>
                                        <p:strVal val="visible"/>
                                      </p:to>
                                    </p:set>
                                    <p:anim calcmode="lin" valueType="num">
                                      <p:cBhvr additive="base">
                                        <p:cTn id="19" dur="500" fill="hold"/>
                                        <p:tgtEl>
                                          <p:spTgt spid="13318"/>
                                        </p:tgtEl>
                                        <p:attrNameLst>
                                          <p:attrName>ppt_x</p:attrName>
                                        </p:attrNameLst>
                                      </p:cBhvr>
                                      <p:tavLst>
                                        <p:tav tm="0">
                                          <p:val>
                                            <p:strVal val="0-#ppt_w/2"/>
                                          </p:val>
                                        </p:tav>
                                        <p:tav tm="100000">
                                          <p:val>
                                            <p:strVal val="#ppt_x"/>
                                          </p:val>
                                        </p:tav>
                                      </p:tavLst>
                                    </p:anim>
                                    <p:anim calcmode="lin" valueType="num">
                                      <p:cBhvr additive="base">
                                        <p:cTn id="20" dur="500" fill="hold"/>
                                        <p:tgtEl>
                                          <p:spTgt spid="133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320"/>
                                        </p:tgtEl>
                                        <p:attrNameLst>
                                          <p:attrName>style.visibility</p:attrName>
                                        </p:attrNameLst>
                                      </p:cBhvr>
                                      <p:to>
                                        <p:strVal val="visible"/>
                                      </p:to>
                                    </p:set>
                                    <p:anim calcmode="lin" valueType="num">
                                      <p:cBhvr additive="base">
                                        <p:cTn id="25" dur="500" fill="hold"/>
                                        <p:tgtEl>
                                          <p:spTgt spid="13320"/>
                                        </p:tgtEl>
                                        <p:attrNameLst>
                                          <p:attrName>ppt_x</p:attrName>
                                        </p:attrNameLst>
                                      </p:cBhvr>
                                      <p:tavLst>
                                        <p:tav tm="0">
                                          <p:val>
                                            <p:strVal val="1+#ppt_w/2"/>
                                          </p:val>
                                        </p:tav>
                                        <p:tav tm="100000">
                                          <p:val>
                                            <p:strVal val="#ppt_x"/>
                                          </p:val>
                                        </p:tav>
                                      </p:tavLst>
                                    </p:anim>
                                    <p:anim calcmode="lin" valueType="num">
                                      <p:cBhvr additive="base">
                                        <p:cTn id="26" dur="500" fill="hold"/>
                                        <p:tgtEl>
                                          <p:spTgt spid="133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318" grpId="0"/>
      <p:bldP spid="13320"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texte 16"/>
          <p:cNvSpPr>
            <a:spLocks noGrp="1"/>
          </p:cNvSpPr>
          <p:nvPr>
            <p:ph type="body" idx="2"/>
          </p:nvPr>
        </p:nvSpPr>
        <p:spPr>
          <a:xfrm>
            <a:off x="189756" y="1412776"/>
            <a:ext cx="7632848" cy="4680520"/>
          </a:xfrm>
        </p:spPr>
        <p:txBody>
          <a:bodyPr>
            <a:noAutofit/>
          </a:bodyPr>
          <a:lstStyle/>
          <a:p>
            <a:pPr marL="342900" indent="-342900" algn="just">
              <a:lnSpc>
                <a:spcPct val="150000"/>
              </a:lnSpc>
              <a:spcBef>
                <a:spcPts val="700"/>
              </a:spcBef>
            </a:pPr>
            <a:r>
              <a:rPr lang="fr-FR" sz="1800" b="1" dirty="0" smtClean="0">
                <a:latin typeface="Book Antiqua" pitchFamily="18" charset="0"/>
              </a:rPr>
              <a:t>1. Entretien de type biographique précédé d’un questionnaire et suivi d’observations dans différents lieux (22 communes de la Région Métropolitaine de Barcelone (RMB)) auprès de 45 migrants ( 30 Sénégalais et 15 Gambiens)</a:t>
            </a:r>
          </a:p>
          <a:p>
            <a:pPr marL="342900" indent="-342900" algn="just">
              <a:lnSpc>
                <a:spcPct val="150000"/>
              </a:lnSpc>
              <a:spcBef>
                <a:spcPts val="700"/>
              </a:spcBef>
            </a:pPr>
            <a:endParaRPr lang="fr-FR" sz="1800" b="1" dirty="0" smtClean="0">
              <a:latin typeface="Book Antiqua" pitchFamily="18" charset="0"/>
            </a:endParaRPr>
          </a:p>
          <a:p>
            <a:pPr algn="just">
              <a:lnSpc>
                <a:spcPct val="150000"/>
              </a:lnSpc>
              <a:spcBef>
                <a:spcPts val="700"/>
              </a:spcBef>
            </a:pPr>
            <a:r>
              <a:rPr lang="fr-FR" sz="1800" b="1" dirty="0" smtClean="0">
                <a:latin typeface="Book Antiqua" pitchFamily="18" charset="0"/>
              </a:rPr>
              <a:t>2. Elaboration de matrices et de schémas d’interprétation des modes d’ancrage </a:t>
            </a:r>
            <a:r>
              <a:rPr lang="fr-FR" sz="1800" b="1" dirty="0" smtClean="0">
                <a:effectLst>
                  <a:outerShdw blurRad="38100" dist="38100" dir="2700000" algn="tl">
                    <a:srgbClr val="000000">
                      <a:alpha val="43137"/>
                    </a:srgbClr>
                  </a:outerShdw>
                </a:effectLst>
                <a:latin typeface="Book Antiqua" pitchFamily="18" charset="0"/>
              </a:rPr>
              <a:t>à partir de </a:t>
            </a:r>
            <a:r>
              <a:rPr lang="fr-FR" sz="1800" b="1" dirty="0" smtClean="0">
                <a:latin typeface="Book Antiqua" pitchFamily="18" charset="0"/>
              </a:rPr>
              <a:t>différentes variables: </a:t>
            </a:r>
          </a:p>
          <a:p>
            <a:pPr algn="just">
              <a:spcBef>
                <a:spcPts val="700"/>
              </a:spcBef>
              <a:buFont typeface="Wingdings" pitchFamily="2" charset="2"/>
              <a:buChar char="§"/>
            </a:pPr>
            <a:r>
              <a:rPr lang="fr-FR" sz="1800" dirty="0" smtClean="0">
                <a:latin typeface="Book Antiqua" pitchFamily="18" charset="0"/>
              </a:rPr>
              <a:t>Situation sociodémographique, familiale et professionnelle des migrants, </a:t>
            </a:r>
          </a:p>
          <a:p>
            <a:pPr algn="just">
              <a:spcBef>
                <a:spcPts val="700"/>
              </a:spcBef>
              <a:buFont typeface="Wingdings" pitchFamily="2" charset="2"/>
              <a:buChar char="§"/>
            </a:pPr>
            <a:r>
              <a:rPr lang="fr-FR" sz="1800" dirty="0" smtClean="0">
                <a:latin typeface="Book Antiqua" pitchFamily="18" charset="0"/>
              </a:rPr>
              <a:t>pratiques résidentielles et non résidentielles dans la RMB, </a:t>
            </a:r>
          </a:p>
          <a:p>
            <a:pPr algn="just">
              <a:spcBef>
                <a:spcPts val="700"/>
              </a:spcBef>
              <a:buFont typeface="Wingdings" pitchFamily="2" charset="2"/>
              <a:buChar char="§"/>
            </a:pPr>
            <a:r>
              <a:rPr lang="fr-FR" sz="1800" dirty="0" smtClean="0">
                <a:latin typeface="Book Antiqua" pitchFamily="18" charset="0"/>
              </a:rPr>
              <a:t>projets associés à la RMB, </a:t>
            </a:r>
          </a:p>
          <a:p>
            <a:pPr algn="just">
              <a:spcBef>
                <a:spcPts val="700"/>
              </a:spcBef>
              <a:buFont typeface="Wingdings" pitchFamily="2" charset="2"/>
              <a:buChar char="§"/>
            </a:pPr>
            <a:r>
              <a:rPr lang="fr-FR" sz="1800" dirty="0" smtClean="0">
                <a:latin typeface="Book Antiqua" pitchFamily="18" charset="0"/>
              </a:rPr>
              <a:t>rapports entretenus avec le pays d’origine (échanges et projections de retour).</a:t>
            </a:r>
          </a:p>
        </p:txBody>
      </p:sp>
      <p:sp>
        <p:nvSpPr>
          <p:cNvPr id="3" name="Espace réservé du contenu 2"/>
          <p:cNvSpPr>
            <a:spLocks noGrp="1"/>
          </p:cNvSpPr>
          <p:nvPr>
            <p:ph sz="half" idx="1"/>
          </p:nvPr>
        </p:nvSpPr>
        <p:spPr>
          <a:xfrm>
            <a:off x="7318548" y="764705"/>
            <a:ext cx="4870276" cy="5760640"/>
          </a:xfrm>
        </p:spPr>
        <p:txBody>
          <a:bodyPr rtlCol="0">
            <a:normAutofit/>
          </a:bodyPr>
          <a:lstStyle/>
          <a:p>
            <a:pPr marL="274320" eaLnBrk="1" fontAlgn="auto" hangingPunct="1">
              <a:spcAft>
                <a:spcPts val="0"/>
              </a:spcAft>
              <a:buFont typeface="Arial" pitchFamily="34" charset="0"/>
              <a:buChar char="•"/>
              <a:defRPr/>
            </a:pPr>
            <a:endParaRPr lang="fr-FR" b="1" u="sng" smtClean="0"/>
          </a:p>
          <a:p>
            <a:pPr marL="320040" indent="-320040">
              <a:spcBef>
                <a:spcPts val="700"/>
              </a:spcBef>
            </a:pPr>
            <a:endParaRPr lang="fr-FR" b="1" smtClean="0">
              <a:latin typeface="Corbel"/>
            </a:endParaRPr>
          </a:p>
          <a:p>
            <a:pPr marL="320040" indent="-320040">
              <a:spcBef>
                <a:spcPts val="700"/>
              </a:spcBef>
            </a:pPr>
            <a:endParaRPr lang="fr-FR" smtClean="0"/>
          </a:p>
          <a:p>
            <a:pPr marL="274320" eaLnBrk="1" fontAlgn="auto" hangingPunct="1">
              <a:spcAft>
                <a:spcPts val="0"/>
              </a:spcAft>
              <a:buFont typeface="Arial" pitchFamily="34" charset="0"/>
              <a:buChar char="•"/>
              <a:defRPr/>
            </a:pPr>
            <a:endParaRPr lang="fr-FR" b="1" u="sng" smtClean="0"/>
          </a:p>
          <a:p>
            <a:pPr marL="274320" eaLnBrk="1" fontAlgn="auto" hangingPunct="1">
              <a:spcAft>
                <a:spcPts val="0"/>
              </a:spcAft>
              <a:buFont typeface="Arial" pitchFamily="34" charset="0"/>
              <a:buChar char="•"/>
              <a:defRPr/>
            </a:pPr>
            <a:endParaRPr lang="fr-FR" smtClean="0">
              <a:solidFill>
                <a:schemeClr val="tx2"/>
              </a:solidFill>
            </a:endParaRPr>
          </a:p>
          <a:p>
            <a:pPr marL="274320" eaLnBrk="1" fontAlgn="auto" hangingPunct="1">
              <a:spcAft>
                <a:spcPts val="0"/>
              </a:spcAft>
              <a:buNone/>
              <a:defRPr/>
            </a:pPr>
            <a:endParaRPr lang="fr-FR">
              <a:solidFill>
                <a:schemeClr val="tx2"/>
              </a:solidFill>
            </a:endParaRPr>
          </a:p>
        </p:txBody>
      </p:sp>
      <p:sp>
        <p:nvSpPr>
          <p:cNvPr id="14" name="Titre 13"/>
          <p:cNvSpPr>
            <a:spLocks noGrp="1"/>
          </p:cNvSpPr>
          <p:nvPr>
            <p:ph type="title"/>
          </p:nvPr>
        </p:nvSpPr>
        <p:spPr>
          <a:xfrm>
            <a:off x="405780" y="332656"/>
            <a:ext cx="7416824" cy="829394"/>
          </a:xfrm>
        </p:spPr>
        <p:txBody>
          <a:bodyPr/>
          <a:lstStyle/>
          <a:p>
            <a:r>
              <a:rPr lang="fr-FR" b="1" smtClean="0">
                <a:solidFill>
                  <a:srgbClr val="C00000"/>
                </a:solidFill>
                <a:effectLst>
                  <a:outerShdw blurRad="38100" dist="38100" dir="2700000" algn="tl">
                    <a:srgbClr val="000000">
                      <a:alpha val="43137"/>
                    </a:srgbClr>
                  </a:outerShdw>
                </a:effectLst>
                <a:latin typeface="+mn-lt"/>
              </a:rPr>
              <a:t>Justification de la démarche :</a:t>
            </a:r>
            <a:endParaRPr lang="fr-FR" b="1">
              <a:solidFill>
                <a:srgbClr val="C00000"/>
              </a:solidFill>
              <a:effectLst>
                <a:outerShdw blurRad="38100" dist="38100" dir="2700000" algn="tl">
                  <a:srgbClr val="000000">
                    <a:alpha val="43137"/>
                  </a:srgbClr>
                </a:outerShdw>
              </a:effectLst>
              <a:latin typeface="+mn-lt"/>
            </a:endParaRPr>
          </a:p>
        </p:txBody>
      </p:sp>
      <p:pic>
        <p:nvPicPr>
          <p:cNvPr id="15" name="Picture 2"/>
          <p:cNvPicPr>
            <a:picLocks noChangeAspect="1" noChangeArrowheads="1"/>
          </p:cNvPicPr>
          <p:nvPr/>
        </p:nvPicPr>
        <p:blipFill>
          <a:blip r:embed="rId2" cstate="print"/>
          <a:srcRect/>
          <a:stretch>
            <a:fillRect/>
          </a:stretch>
        </p:blipFill>
        <p:spPr bwMode="auto">
          <a:xfrm>
            <a:off x="8254652" y="764704"/>
            <a:ext cx="3524928" cy="2808312"/>
          </a:xfrm>
          <a:prstGeom prst="rect">
            <a:avLst/>
          </a:prstGeom>
        </p:spPr>
      </p:pic>
      <p:pic>
        <p:nvPicPr>
          <p:cNvPr id="16" name="Picture 6" descr="http://www.diplomatie.gouv.fr/fr/IMG/gif/pays-senegal.gif"/>
          <p:cNvPicPr>
            <a:picLocks noChangeAspect="1" noChangeArrowheads="1"/>
          </p:cNvPicPr>
          <p:nvPr/>
        </p:nvPicPr>
        <p:blipFill>
          <a:blip r:embed="rId3" cstate="print"/>
          <a:stretch>
            <a:fillRect/>
          </a:stretch>
        </p:blipFill>
        <p:spPr>
          <a:xfrm>
            <a:off x="8182644" y="3861048"/>
            <a:ext cx="3790697" cy="273630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 calcmode="lin" valueType="num">
                                      <p:cBhvr additive="base">
                                        <p:cTn id="13"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anim calcmode="lin" valueType="num">
                                      <p:cBhvr additive="base">
                                        <p:cTn id="17"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anim calcmode="lin" valueType="num">
                                      <p:cBhvr additive="base">
                                        <p:cTn id="21"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
                                            <p:txEl>
                                              <p:pRg st="5" end="5"/>
                                            </p:txEl>
                                          </p:spTgt>
                                        </p:tgtEl>
                                        <p:attrNameLst>
                                          <p:attrName>style.visibility</p:attrName>
                                        </p:attrNameLst>
                                      </p:cBhvr>
                                      <p:to>
                                        <p:strVal val="visible"/>
                                      </p:to>
                                    </p:set>
                                    <p:anim calcmode="lin" valueType="num">
                                      <p:cBhvr additive="base">
                                        <p:cTn id="25"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xEl>
                                              <p:pRg st="6" end="6"/>
                                            </p:txEl>
                                          </p:spTgt>
                                        </p:tgtEl>
                                        <p:attrNameLst>
                                          <p:attrName>style.visibility</p:attrName>
                                        </p:attrNameLst>
                                      </p:cBhvr>
                                      <p:to>
                                        <p:strVal val="visible"/>
                                      </p:to>
                                    </p:set>
                                    <p:anim calcmode="lin" valueType="num">
                                      <p:cBhvr additive="base">
                                        <p:cTn id="29"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rganigramme : Stockage à accès séquentiel 11"/>
          <p:cNvSpPr/>
          <p:nvPr/>
        </p:nvSpPr>
        <p:spPr>
          <a:xfrm flipV="1">
            <a:off x="0" y="4437063"/>
            <a:ext cx="3430588" cy="2160587"/>
          </a:xfrm>
          <a:prstGeom prst="flowChartMagneticTap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Organigramme : Stockage à accès séquentiel 16"/>
          <p:cNvSpPr/>
          <p:nvPr/>
        </p:nvSpPr>
        <p:spPr>
          <a:xfrm rot="10800000">
            <a:off x="7462838" y="3789363"/>
            <a:ext cx="3671887" cy="2447925"/>
          </a:xfrm>
          <a:prstGeom prst="flowChartMagneticTap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Organigramme : Stockage à accès séquentiel 17"/>
          <p:cNvSpPr/>
          <p:nvPr/>
        </p:nvSpPr>
        <p:spPr>
          <a:xfrm flipH="1">
            <a:off x="7389813" y="549275"/>
            <a:ext cx="3889375" cy="2016125"/>
          </a:xfrm>
          <a:prstGeom prst="flowChartMagneticTap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 name="ZoneTexte 21"/>
          <p:cNvSpPr txBox="1"/>
          <p:nvPr/>
        </p:nvSpPr>
        <p:spPr>
          <a:xfrm>
            <a:off x="8039100" y="836613"/>
            <a:ext cx="3168650" cy="1477328"/>
          </a:xfrm>
          <a:prstGeom prst="rect">
            <a:avLst/>
          </a:prstGeom>
          <a:noFill/>
        </p:spPr>
        <p:txBody>
          <a:bodyPr>
            <a:spAutoFit/>
          </a:bodyPr>
          <a:lstStyle/>
          <a:p>
            <a:pPr algn="ctr">
              <a:spcBef>
                <a:spcPts val="0"/>
              </a:spcBef>
              <a:spcAft>
                <a:spcPts val="0"/>
              </a:spcAft>
              <a:buFont typeface="Book Antiqua" pitchFamily="18" charset="0"/>
              <a:buChar char="→"/>
              <a:defRPr/>
            </a:pPr>
            <a:r>
              <a:rPr lang="fr-FR" b="1" smtClean="0">
                <a:latin typeface="+mn-lt"/>
                <a:cs typeface="Arial"/>
              </a:rPr>
              <a:t>Ancrage bipolarisé </a:t>
            </a:r>
            <a:endParaRPr lang="fr-FR" b="1">
              <a:latin typeface="+mn-lt"/>
              <a:cs typeface="Arial"/>
            </a:endParaRPr>
          </a:p>
          <a:p>
            <a:pPr algn="ctr">
              <a:spcBef>
                <a:spcPts val="0"/>
              </a:spcBef>
              <a:spcAft>
                <a:spcPts val="0"/>
              </a:spcAft>
              <a:buFont typeface="Book Antiqua" pitchFamily="18" charset="0"/>
              <a:buChar char="→"/>
              <a:defRPr/>
            </a:pPr>
            <a:r>
              <a:rPr lang="fr-FR" b="1">
                <a:latin typeface="+mn-lt"/>
                <a:cs typeface="Arial"/>
              </a:rPr>
              <a:t>Superposition des lieux d’ancrage et les lieux de vie (passés et présents</a:t>
            </a:r>
            <a:r>
              <a:rPr lang="fr-FR">
                <a:latin typeface="Book Antiqua"/>
                <a:cs typeface="Arial"/>
              </a:rPr>
              <a:t>) </a:t>
            </a:r>
            <a:endParaRPr lang="fr-FR"/>
          </a:p>
          <a:p>
            <a:pPr>
              <a:defRPr/>
            </a:pPr>
            <a:endParaRPr lang="fr-FR"/>
          </a:p>
        </p:txBody>
      </p:sp>
      <p:sp>
        <p:nvSpPr>
          <p:cNvPr id="10" name="Organigramme : Stockage à accès séquentiel 9"/>
          <p:cNvSpPr/>
          <p:nvPr/>
        </p:nvSpPr>
        <p:spPr>
          <a:xfrm>
            <a:off x="0" y="549275"/>
            <a:ext cx="3502025" cy="2016125"/>
          </a:xfrm>
          <a:prstGeom prst="flowChartMagneticTape">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Book Antiqua" pitchFamily="18" charset="0"/>
              <a:buChar char="→"/>
              <a:defRPr/>
            </a:pPr>
            <a:r>
              <a:rPr lang="fr-FR" b="1" smtClean="0">
                <a:solidFill>
                  <a:schemeClr val="tx1"/>
                </a:solidFill>
              </a:rPr>
              <a:t>Ancrage polarisé par le lieu de vie actuel</a:t>
            </a:r>
            <a:endParaRPr lang="fr-FR" b="1">
              <a:solidFill>
                <a:schemeClr val="tx1"/>
              </a:solidFill>
            </a:endParaRPr>
          </a:p>
          <a:p>
            <a:pPr algn="ctr">
              <a:buFont typeface="Book Antiqua" pitchFamily="18" charset="0"/>
              <a:buChar char="→"/>
              <a:defRPr/>
            </a:pPr>
            <a:r>
              <a:rPr lang="fr-FR" b="1">
                <a:solidFill>
                  <a:schemeClr val="tx1"/>
                </a:solidFill>
              </a:rPr>
              <a:t>Conjonction forte entre ancrage et lieux de vie </a:t>
            </a:r>
            <a:r>
              <a:rPr lang="fr-FR" b="1" smtClean="0">
                <a:solidFill>
                  <a:schemeClr val="tx1"/>
                </a:solidFill>
              </a:rPr>
              <a:t>actuels</a:t>
            </a:r>
            <a:endParaRPr lang="fr-FR" b="1">
              <a:solidFill>
                <a:schemeClr val="tx1"/>
              </a:solidFill>
            </a:endParaRPr>
          </a:p>
        </p:txBody>
      </p:sp>
      <p:sp>
        <p:nvSpPr>
          <p:cNvPr id="5" name="Rectangle 4"/>
          <p:cNvSpPr/>
          <p:nvPr/>
        </p:nvSpPr>
        <p:spPr>
          <a:xfrm>
            <a:off x="2925763" y="1125538"/>
            <a:ext cx="2592387" cy="2374900"/>
          </a:xfrm>
          <a:prstGeom prst="rect">
            <a:avLst/>
          </a:prstGeom>
          <a:ln>
            <a:solidFill>
              <a:schemeClr val="tx1"/>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fr-FR" b="1">
                <a:solidFill>
                  <a:srgbClr val="FF0000"/>
                </a:solidFill>
                <a:effectLst>
                  <a:outerShdw blurRad="38100" dist="38100" dir="2700000" algn="tl">
                    <a:srgbClr val="000000">
                      <a:alpha val="43137"/>
                    </a:srgbClr>
                  </a:outerShdw>
                </a:effectLst>
              </a:rPr>
              <a:t>     </a:t>
            </a:r>
            <a:r>
              <a:rPr lang="fr-FR" b="1" smtClean="0">
                <a:solidFill>
                  <a:sysClr val="windowText" lastClr="000000"/>
                </a:solidFill>
                <a:effectLst>
                  <a:outerShdw blurRad="38100" dist="38100" dir="2700000" algn="tl">
                    <a:srgbClr val="000000">
                      <a:alpha val="43137"/>
                    </a:srgbClr>
                  </a:outerShdw>
                </a:effectLst>
              </a:rPr>
              <a:t>Barcelone comme un « chez soi »  </a:t>
            </a:r>
            <a:endParaRPr lang="fr-FR" b="1">
              <a:solidFill>
                <a:sysClr val="windowText" lastClr="000000"/>
              </a:solidFill>
              <a:effectLst>
                <a:outerShdw blurRad="38100" dist="38100" dir="2700000" algn="tl">
                  <a:srgbClr val="000000">
                    <a:alpha val="43137"/>
                  </a:srgbClr>
                </a:outerShdw>
              </a:effectLst>
            </a:endParaRPr>
          </a:p>
          <a:p>
            <a:pPr algn="ctr">
              <a:defRPr/>
            </a:pPr>
            <a:endParaRPr lang="fr-FR">
              <a:solidFill>
                <a:srgbClr val="FF0000"/>
              </a:solidFill>
            </a:endParaRPr>
          </a:p>
        </p:txBody>
      </p:sp>
      <p:sp>
        <p:nvSpPr>
          <p:cNvPr id="7" name="Rectangle 6"/>
          <p:cNvSpPr/>
          <p:nvPr/>
        </p:nvSpPr>
        <p:spPr>
          <a:xfrm>
            <a:off x="5518348" y="1124744"/>
            <a:ext cx="2519362" cy="2303462"/>
          </a:xfrm>
          <a:prstGeom prst="rect">
            <a:avLst/>
          </a:prstGeom>
          <a:ln w="38100">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fr-FR" b="1" smtClean="0">
                <a:solidFill>
                  <a:sysClr val="windowText" lastClr="000000"/>
                </a:solidFill>
                <a:effectLst>
                  <a:outerShdw blurRad="38100" dist="38100" dir="2700000" algn="tl">
                    <a:srgbClr val="000000">
                      <a:alpha val="43137"/>
                    </a:srgbClr>
                  </a:outerShdw>
                </a:effectLst>
              </a:rPr>
              <a:t>Barcelone comme seconde maison </a:t>
            </a:r>
            <a:endParaRPr lang="fr-FR">
              <a:solidFill>
                <a:sysClr val="windowText" lastClr="000000"/>
              </a:solidFill>
            </a:endParaRPr>
          </a:p>
        </p:txBody>
      </p:sp>
      <p:sp>
        <p:nvSpPr>
          <p:cNvPr id="8" name="Rectangle 7"/>
          <p:cNvSpPr/>
          <p:nvPr/>
        </p:nvSpPr>
        <p:spPr>
          <a:xfrm>
            <a:off x="5446340" y="3501008"/>
            <a:ext cx="2519362" cy="230505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smtClean="0">
                <a:solidFill>
                  <a:sysClr val="windowText" lastClr="000000"/>
                </a:solidFill>
                <a:effectLst>
                  <a:outerShdw blurRad="38100" dist="38100" dir="2700000" algn="tl">
                    <a:srgbClr val="000000">
                      <a:alpha val="43137"/>
                    </a:srgbClr>
                  </a:outerShdw>
                </a:effectLst>
              </a:rPr>
              <a:t>Barcelone comme contraignant et répulsif </a:t>
            </a:r>
            <a:endParaRPr lang="fr-FR">
              <a:solidFill>
                <a:sysClr val="windowText" lastClr="000000"/>
              </a:solidFill>
            </a:endParaRPr>
          </a:p>
        </p:txBody>
      </p:sp>
      <p:sp>
        <p:nvSpPr>
          <p:cNvPr id="9" name="Rectangle 8"/>
          <p:cNvSpPr/>
          <p:nvPr/>
        </p:nvSpPr>
        <p:spPr>
          <a:xfrm>
            <a:off x="2926060" y="3501008"/>
            <a:ext cx="2520280" cy="2304256"/>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FR" b="1" smtClean="0">
                <a:solidFill>
                  <a:sysClr val="windowText" lastClr="000000"/>
                </a:solidFill>
                <a:effectLst>
                  <a:outerShdw blurRad="38100" dist="38100" dir="2700000" algn="tl">
                    <a:srgbClr val="000000">
                      <a:alpha val="43137"/>
                    </a:srgbClr>
                  </a:outerShdw>
                </a:effectLst>
              </a:rPr>
              <a:t>Barcelone comme parenthèse dans la trajectoire migratoire  </a:t>
            </a:r>
            <a:endParaRPr lang="fr-FR">
              <a:solidFill>
                <a:sysClr val="windowText" lastClr="000000"/>
              </a:solidFill>
            </a:endParaRPr>
          </a:p>
        </p:txBody>
      </p:sp>
      <p:sp>
        <p:nvSpPr>
          <p:cNvPr id="19" name="ZoneTexte 18"/>
          <p:cNvSpPr txBox="1"/>
          <p:nvPr/>
        </p:nvSpPr>
        <p:spPr>
          <a:xfrm>
            <a:off x="190500" y="4581525"/>
            <a:ext cx="2951163" cy="1477328"/>
          </a:xfrm>
          <a:prstGeom prst="rect">
            <a:avLst/>
          </a:prstGeom>
          <a:noFill/>
        </p:spPr>
        <p:txBody>
          <a:bodyPr>
            <a:spAutoFit/>
          </a:bodyPr>
          <a:lstStyle/>
          <a:p>
            <a:pPr algn="ctr">
              <a:buFont typeface="Book Antiqua" pitchFamily="18" charset="0"/>
              <a:buChar char="→"/>
              <a:defRPr/>
            </a:pPr>
            <a:r>
              <a:rPr lang="fr-FR" b="1" smtClean="0">
                <a:latin typeface="+mn-lt"/>
              </a:rPr>
              <a:t>Ancrage </a:t>
            </a:r>
            <a:r>
              <a:rPr lang="fr-FR" b="1" err="1" smtClean="0">
                <a:latin typeface="+mn-lt"/>
              </a:rPr>
              <a:t>multipolarisé</a:t>
            </a:r>
            <a:endParaRPr lang="fr-FR" b="1">
              <a:latin typeface="+mn-lt"/>
            </a:endParaRPr>
          </a:p>
          <a:p>
            <a:pPr algn="ctr">
              <a:buFont typeface="Book Antiqua" pitchFamily="18" charset="0"/>
              <a:buChar char="→"/>
              <a:defRPr/>
            </a:pPr>
            <a:r>
              <a:rPr lang="fr-FR" b="1">
                <a:latin typeface="+mn-lt"/>
              </a:rPr>
              <a:t>Conjonction variable  de l’ancrage avec les lieux     de  vie </a:t>
            </a:r>
            <a:r>
              <a:rPr lang="fr-FR" b="1" smtClean="0">
                <a:latin typeface="+mn-lt"/>
              </a:rPr>
              <a:t>actuels </a:t>
            </a:r>
            <a:endParaRPr lang="fr-FR" b="1">
              <a:latin typeface="+mn-lt"/>
            </a:endParaRPr>
          </a:p>
          <a:p>
            <a:pPr>
              <a:defRPr/>
            </a:pPr>
            <a:endParaRPr lang="fr-FR"/>
          </a:p>
        </p:txBody>
      </p:sp>
      <p:sp>
        <p:nvSpPr>
          <p:cNvPr id="20" name="ZoneTexte 19"/>
          <p:cNvSpPr txBox="1"/>
          <p:nvPr/>
        </p:nvSpPr>
        <p:spPr>
          <a:xfrm>
            <a:off x="7534572" y="4365104"/>
            <a:ext cx="3456384" cy="1754326"/>
          </a:xfrm>
          <a:prstGeom prst="rect">
            <a:avLst/>
          </a:prstGeom>
          <a:noFill/>
          <a:effectLst>
            <a:glow rad="228600">
              <a:schemeClr val="accent5">
                <a:satMod val="175000"/>
                <a:alpha val="40000"/>
              </a:schemeClr>
            </a:glow>
          </a:effectLst>
        </p:spPr>
        <p:txBody>
          <a:bodyPr>
            <a:spAutoFit/>
          </a:bodyPr>
          <a:lstStyle/>
          <a:p>
            <a:pPr lvl="1" algn="ctr">
              <a:buFont typeface="Book Antiqua" pitchFamily="18" charset="0"/>
              <a:buChar char="→"/>
              <a:defRPr/>
            </a:pPr>
            <a:r>
              <a:rPr lang="fr-FR" b="1" smtClean="0">
                <a:latin typeface="+mn-lt"/>
              </a:rPr>
              <a:t>Ancrage polarisé par le lieu d’origine </a:t>
            </a:r>
            <a:r>
              <a:rPr lang="fr-FR" b="1">
                <a:latin typeface="+mn-lt"/>
              </a:rPr>
              <a:t> </a:t>
            </a:r>
          </a:p>
          <a:p>
            <a:pPr algn="ctr">
              <a:buFont typeface="Book Antiqua" pitchFamily="18" charset="0"/>
              <a:buChar char="→"/>
              <a:defRPr/>
            </a:pPr>
            <a:r>
              <a:rPr lang="fr-FR" b="1">
                <a:latin typeface="+mn-lt"/>
              </a:rPr>
              <a:t>Disjonction des lieux d’ancrage et lieux de vie </a:t>
            </a:r>
            <a:r>
              <a:rPr lang="fr-FR" b="1" smtClean="0">
                <a:latin typeface="+mn-lt"/>
              </a:rPr>
              <a:t>actuels</a:t>
            </a:r>
            <a:endParaRPr lang="fr-FR" b="1">
              <a:latin typeface="+mn-lt"/>
            </a:endParaRPr>
          </a:p>
          <a:p>
            <a:pPr algn="ctr">
              <a:defRPr/>
            </a:pPr>
            <a:endParaRPr lang="fr-FR"/>
          </a:p>
        </p:txBody>
      </p:sp>
      <p:sp>
        <p:nvSpPr>
          <p:cNvPr id="74" name="ZoneTexte 73"/>
          <p:cNvSpPr txBox="1"/>
          <p:nvPr/>
        </p:nvSpPr>
        <p:spPr>
          <a:xfrm>
            <a:off x="2854325" y="620713"/>
            <a:ext cx="5040313" cy="461962"/>
          </a:xfrm>
          <a:prstGeom prst="rect">
            <a:avLst/>
          </a:prstGeom>
          <a:noFill/>
        </p:spPr>
        <p:txBody>
          <a:bodyPr>
            <a:spAutoFit/>
          </a:bodyPr>
          <a:lstStyle/>
          <a:p>
            <a:pPr algn="ctr">
              <a:defRPr/>
            </a:pPr>
            <a:r>
              <a:rPr lang="fr-FR" sz="2400" b="1">
                <a:solidFill>
                  <a:srgbClr val="C00000"/>
                </a:solidFill>
                <a:effectLst>
                  <a:outerShdw blurRad="50800" dist="38100" algn="tr" rotWithShape="0">
                    <a:prstClr val="black">
                      <a:alpha val="40000"/>
                    </a:prstClr>
                  </a:outerShdw>
                </a:effectLst>
                <a:latin typeface="+mn-lt"/>
              </a:rPr>
              <a:t>Quatre types </a:t>
            </a:r>
            <a:r>
              <a:rPr lang="fr-FR" sz="2400" b="1" smtClean="0">
                <a:solidFill>
                  <a:srgbClr val="C00000"/>
                </a:solidFill>
                <a:effectLst>
                  <a:outerShdw blurRad="50800" dist="38100" algn="tr" rotWithShape="0">
                    <a:prstClr val="black">
                      <a:alpha val="40000"/>
                    </a:prstClr>
                  </a:outerShdw>
                </a:effectLst>
                <a:latin typeface="+mn-lt"/>
              </a:rPr>
              <a:t>profils </a:t>
            </a:r>
            <a:endParaRPr lang="fr-FR" sz="2400" b="1">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 calcmode="lin" valueType="num">
                                      <p:cBhvr additive="base">
                                        <p:cTn id="7" dur="500" fill="hold"/>
                                        <p:tgtEl>
                                          <p:spTgt spid="7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P spid="22" grpId="0"/>
      <p:bldP spid="10" grpId="0" animBg="1"/>
      <p:bldP spid="5" grpId="0" animBg="1"/>
      <p:bldP spid="7" grpId="0" animBg="1"/>
      <p:bldP spid="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p:nvPr/>
        </p:nvPicPr>
        <p:blipFill>
          <a:blip r:embed="rId2" cstate="print"/>
          <a:stretch>
            <a:fillRect/>
          </a:stretch>
        </p:blipFill>
        <p:spPr>
          <a:xfrm>
            <a:off x="261764" y="0"/>
            <a:ext cx="6984776" cy="6669360"/>
          </a:xfrm>
          <a:prstGeom prst="rect">
            <a:avLst/>
          </a:prstGeom>
          <a:ln w="12700">
            <a:solidFill>
              <a:srgbClr val="FF0000"/>
            </a:solidFill>
          </a:ln>
          <a:effectLst>
            <a:outerShdw blurRad="292100" dist="139700" dir="2700000" algn="tl" rotWithShape="0">
              <a:srgbClr val="333333">
                <a:alpha val="65000"/>
              </a:srgbClr>
            </a:outerShdw>
          </a:effectLst>
        </p:spPr>
      </p:pic>
      <p:sp>
        <p:nvSpPr>
          <p:cNvPr id="13" name="Espace réservé du contenu 12"/>
          <p:cNvSpPr>
            <a:spLocks noGrp="1"/>
          </p:cNvSpPr>
          <p:nvPr>
            <p:ph sz="half" idx="2"/>
          </p:nvPr>
        </p:nvSpPr>
        <p:spPr>
          <a:xfrm>
            <a:off x="7246540" y="188640"/>
            <a:ext cx="4680520" cy="6480720"/>
          </a:xfrm>
        </p:spPr>
        <p:txBody>
          <a:bodyPr>
            <a:normAutofit fontScale="92500" lnSpcReduction="10000"/>
          </a:bodyPr>
          <a:lstStyle/>
          <a:p>
            <a:pPr>
              <a:buNone/>
            </a:pPr>
            <a:r>
              <a:rPr lang="fr-FR" sz="2200" b="1" smtClean="0">
                <a:solidFill>
                  <a:srgbClr val="C00000"/>
                </a:solidFill>
                <a:effectLst>
                  <a:outerShdw blurRad="38100" dist="38100" dir="2700000" algn="tl">
                    <a:srgbClr val="000000">
                      <a:alpha val="43137"/>
                    </a:srgbClr>
                  </a:outerShdw>
                </a:effectLst>
              </a:rPr>
              <a:t>Ancrage polarisé par le lieu de vie actuel: Barcelone comme un « chez soi »</a:t>
            </a:r>
          </a:p>
          <a:p>
            <a:pPr>
              <a:buNone/>
            </a:pPr>
            <a:endParaRPr lang="fr-FR" sz="2200" b="1" smtClean="0">
              <a:solidFill>
                <a:srgbClr val="C00000"/>
              </a:solidFill>
            </a:endParaRPr>
          </a:p>
          <a:p>
            <a:pPr algn="just"/>
            <a:r>
              <a:rPr lang="fr-FR" sz="2100" smtClean="0"/>
              <a:t>Expérience migratoire relativement longue (plus de 5ans)</a:t>
            </a:r>
          </a:p>
          <a:p>
            <a:pPr algn="just"/>
            <a:endParaRPr lang="fr-FR" sz="2100" smtClean="0"/>
          </a:p>
          <a:p>
            <a:pPr algn="just"/>
            <a:r>
              <a:rPr lang="fr-FR" sz="2100" smtClean="0"/>
              <a:t>Pratiques socio-spatiales marquées par un besoin d’ascension sociale et d’inscription dans les lieux de la migration </a:t>
            </a:r>
          </a:p>
          <a:p>
            <a:pPr algn="just"/>
            <a:endParaRPr lang="fr-FR" sz="2100" smtClean="0"/>
          </a:p>
          <a:p>
            <a:pPr algn="just"/>
            <a:r>
              <a:rPr lang="fr-FR" sz="2100" smtClean="0"/>
              <a:t>Rapport à Barcelone  reflétant, du point de vue matériel (travail, bien-être, confort) et idéel (représentations, attachement, affect), une identification totale à la RMB</a:t>
            </a:r>
          </a:p>
          <a:p>
            <a:pPr algn="just"/>
            <a:endParaRPr lang="fr-FR" sz="2100" smtClean="0"/>
          </a:p>
          <a:p>
            <a:pPr algn="just"/>
            <a:r>
              <a:rPr lang="fr-FR" sz="2100" smtClean="0"/>
              <a:t>Rapport au pays d’origine différent selon les situations individuelles mais marqué soit  par la mémoire </a:t>
            </a:r>
            <a:endParaRPr lang="fr-FR" sz="2200" smtClean="0"/>
          </a:p>
          <a:p>
            <a:endParaRPr lang="fr-FR" b="1"/>
          </a:p>
        </p:txBody>
      </p:sp>
      <p:sp>
        <p:nvSpPr>
          <p:cNvPr id="4" name="Ellipse 3"/>
          <p:cNvSpPr/>
          <p:nvPr/>
        </p:nvSpPr>
        <p:spPr>
          <a:xfrm>
            <a:off x="3142084" y="3212976"/>
            <a:ext cx="7200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189756" y="3933056"/>
            <a:ext cx="7200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3142084" y="4437112"/>
            <a:ext cx="7200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2566020" y="5733256"/>
            <a:ext cx="7200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 calcmode="lin" valueType="num">
                                      <p:cBhvr additive="base">
                                        <p:cTn id="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anim calcmode="lin" valueType="num">
                                      <p:cBhvr additive="base">
                                        <p:cTn id="1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xEl>
                                              <p:pRg st="6" end="6"/>
                                            </p:txEl>
                                          </p:spTgt>
                                        </p:tgtEl>
                                        <p:attrNameLst>
                                          <p:attrName>style.visibility</p:attrName>
                                        </p:attrNameLst>
                                      </p:cBhvr>
                                      <p:to>
                                        <p:strVal val="visible"/>
                                      </p:to>
                                    </p:set>
                                    <p:anim calcmode="lin" valueType="num">
                                      <p:cBhvr additive="base">
                                        <p:cTn id="17"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xEl>
                                              <p:pRg st="8" end="8"/>
                                            </p:txEl>
                                          </p:spTgt>
                                        </p:tgtEl>
                                        <p:attrNameLst>
                                          <p:attrName>style.visibility</p:attrName>
                                        </p:attrNameLst>
                                      </p:cBhvr>
                                      <p:to>
                                        <p:strVal val="visible"/>
                                      </p:to>
                                    </p:set>
                                    <p:anim calcmode="lin" valueType="num">
                                      <p:cBhvr additive="base">
                                        <p:cTn id="21"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188640"/>
            <a:ext cx="6454452" cy="6669360"/>
          </a:xfrm>
        </p:spPr>
        <p:txBody>
          <a:bodyPr>
            <a:normAutofit fontScale="40000" lnSpcReduction="20000"/>
          </a:bodyPr>
          <a:lstStyle/>
          <a:p>
            <a:pPr lvl="0">
              <a:buNone/>
            </a:pPr>
            <a:r>
              <a:rPr lang="fr-FR" sz="3600" b="1" smtClean="0">
                <a:solidFill>
                  <a:srgbClr val="C00000"/>
                </a:solidFill>
              </a:rPr>
              <a:t>Conjonction forte entre ancrage et lieux de vie actuel : tension entre l’ici et l’ailleurs quasi nulle: </a:t>
            </a:r>
          </a:p>
          <a:p>
            <a:pPr>
              <a:buNone/>
            </a:pPr>
            <a:endParaRPr lang="fr-FR" b="1" smtClean="0"/>
          </a:p>
          <a:p>
            <a:pPr>
              <a:buNone/>
            </a:pPr>
            <a:r>
              <a:rPr lang="fr-FR" sz="3800" b="1" smtClean="0"/>
              <a:t>Trajectoire de Ly: Gambien âgé de 44 ans arrivé dans la RMB en </a:t>
            </a:r>
            <a:r>
              <a:rPr lang="fr-FR" sz="4500" b="1" smtClean="0"/>
              <a:t>2009</a:t>
            </a:r>
          </a:p>
          <a:p>
            <a:pPr>
              <a:buNone/>
            </a:pPr>
            <a:endParaRPr lang="fr-FR" sz="4500" b="1" smtClean="0"/>
          </a:p>
          <a:p>
            <a:pPr algn="just">
              <a:buNone/>
            </a:pPr>
            <a:r>
              <a:rPr lang="fr-FR" sz="4500" b="1" smtClean="0"/>
              <a:t>1975</a:t>
            </a:r>
            <a:r>
              <a:rPr lang="fr-FR" sz="4500" smtClean="0"/>
              <a:t>: Départ brutal et douloureux de son village natal </a:t>
            </a:r>
          </a:p>
          <a:p>
            <a:pPr algn="just">
              <a:buFont typeface="Wingdings" pitchFamily="2" charset="2"/>
              <a:buChar char="§"/>
            </a:pPr>
            <a:endParaRPr lang="fr-FR" sz="4500" smtClean="0"/>
          </a:p>
          <a:p>
            <a:pPr algn="just">
              <a:buNone/>
            </a:pPr>
            <a:r>
              <a:rPr lang="fr-FR" sz="4500" b="1" smtClean="0"/>
              <a:t>197</a:t>
            </a:r>
            <a:r>
              <a:rPr lang="fr-FR" sz="4500" smtClean="0"/>
              <a:t>5-1998: Trajectoire tumultueuse dans différentes villes gambiennes (chez son oncle, des connaissances </a:t>
            </a:r>
            <a:r>
              <a:rPr lang="fr-FR" sz="4500" err="1" smtClean="0"/>
              <a:t>etc</a:t>
            </a:r>
            <a:r>
              <a:rPr lang="fr-FR" sz="4500" smtClean="0"/>
              <a:t>)</a:t>
            </a:r>
          </a:p>
          <a:p>
            <a:pPr algn="just">
              <a:buFont typeface="Wingdings" pitchFamily="2" charset="2"/>
              <a:buChar char="§"/>
            </a:pPr>
            <a:endParaRPr lang="fr-FR" sz="4500" smtClean="0"/>
          </a:p>
          <a:p>
            <a:pPr algn="just">
              <a:buNone/>
            </a:pPr>
            <a:r>
              <a:rPr lang="fr-FR" sz="4500" b="1" smtClean="0"/>
              <a:t>2001-2004</a:t>
            </a:r>
            <a:r>
              <a:rPr lang="fr-FR" sz="4500" smtClean="0"/>
              <a:t>: Intégration du monde associatif et voyages vers les USA (trois reprises)</a:t>
            </a:r>
          </a:p>
          <a:p>
            <a:pPr algn="just">
              <a:buFont typeface="Wingdings" pitchFamily="2" charset="2"/>
              <a:buChar char="§"/>
            </a:pPr>
            <a:endParaRPr lang="fr-FR" sz="4500" smtClean="0"/>
          </a:p>
          <a:p>
            <a:pPr algn="just">
              <a:buNone/>
            </a:pPr>
            <a:r>
              <a:rPr lang="fr-FR" sz="4500" b="1" smtClean="0"/>
              <a:t>2004</a:t>
            </a:r>
            <a:r>
              <a:rPr lang="fr-FR" sz="4500" smtClean="0"/>
              <a:t>: Reprise des études en finances à Londres</a:t>
            </a:r>
          </a:p>
          <a:p>
            <a:pPr algn="just">
              <a:buNone/>
            </a:pPr>
            <a:endParaRPr lang="fr-FR" sz="4500" b="1" smtClean="0"/>
          </a:p>
          <a:p>
            <a:pPr algn="just">
              <a:buNone/>
            </a:pPr>
            <a:r>
              <a:rPr lang="fr-FR" sz="4500" b="1" smtClean="0"/>
              <a:t>2006-2008</a:t>
            </a:r>
            <a:r>
              <a:rPr lang="fr-FR" sz="4500" smtClean="0"/>
              <a:t>: Obtention de travail dans différents organismes internationaux (Gambie, Sao Paulo)</a:t>
            </a:r>
          </a:p>
          <a:p>
            <a:pPr algn="just">
              <a:buFont typeface="Wingdings" pitchFamily="2" charset="2"/>
              <a:buChar char="§"/>
            </a:pPr>
            <a:endParaRPr lang="fr-FR" sz="4500" smtClean="0"/>
          </a:p>
          <a:p>
            <a:pPr algn="just">
              <a:buNone/>
            </a:pPr>
            <a:r>
              <a:rPr lang="fr-FR" sz="4500" b="1" smtClean="0"/>
              <a:t>2008-2009</a:t>
            </a:r>
            <a:r>
              <a:rPr lang="fr-FR" sz="4500" smtClean="0"/>
              <a:t>: Ouverture d’un cabinet de consulting à San José Rio de </a:t>
            </a:r>
            <a:r>
              <a:rPr lang="fr-FR" sz="4500" err="1" smtClean="0"/>
              <a:t>Préto</a:t>
            </a:r>
            <a:r>
              <a:rPr lang="fr-FR" sz="4500" smtClean="0"/>
              <a:t> avec un promoteur brésilien </a:t>
            </a:r>
          </a:p>
          <a:p>
            <a:pPr algn="just">
              <a:buNone/>
            </a:pPr>
            <a:r>
              <a:rPr lang="fr-FR" sz="4500" b="1" smtClean="0"/>
              <a:t>2009</a:t>
            </a:r>
            <a:r>
              <a:rPr lang="fr-FR" sz="4500" smtClean="0"/>
              <a:t>: Obtention d’un nouveau travail dans une ONG espagnole et emménagement à Barcelone </a:t>
            </a:r>
          </a:p>
          <a:p>
            <a:pPr algn="just">
              <a:buNone/>
            </a:pPr>
            <a:endParaRPr lang="fr-FR" sz="4500" smtClean="0"/>
          </a:p>
          <a:p>
            <a:pPr algn="just">
              <a:buNone/>
            </a:pPr>
            <a:r>
              <a:rPr lang="fr-FR" sz="4500" b="1" smtClean="0">
                <a:solidFill>
                  <a:srgbClr val="C00000"/>
                </a:solidFill>
                <a:effectLst>
                  <a:outerShdw blurRad="38100" dist="38100" dir="2700000" algn="tl">
                    <a:srgbClr val="000000">
                      <a:alpha val="43137"/>
                    </a:srgbClr>
                  </a:outerShdw>
                </a:effectLst>
              </a:rPr>
              <a:t>Correspondance et coïncidence des lieux d’ancrage et des lieux de vie à chercher dans l’expérimentation de plusieurs lieux</a:t>
            </a:r>
          </a:p>
          <a:p>
            <a:pPr>
              <a:buFont typeface="Wingdings" pitchFamily="2" charset="2"/>
              <a:buChar char="§"/>
            </a:pPr>
            <a:endParaRPr lang="fr-FR" sz="3800" b="1" smtClean="0">
              <a:solidFill>
                <a:srgbClr val="C00000"/>
              </a:solidFill>
              <a:effectLst>
                <a:outerShdw blurRad="38100" dist="38100" dir="2700000" algn="tl">
                  <a:srgbClr val="000000">
                    <a:alpha val="43137"/>
                  </a:srgbClr>
                </a:outerShdw>
              </a:effectLst>
            </a:endParaRPr>
          </a:p>
          <a:p>
            <a:pPr>
              <a:buFont typeface="Wingdings" pitchFamily="2" charset="2"/>
              <a:buChar char="§"/>
            </a:pPr>
            <a:endParaRPr lang="fr-FR" sz="3800" b="1" smtClean="0">
              <a:solidFill>
                <a:srgbClr val="C00000"/>
              </a:solidFill>
              <a:effectLst>
                <a:outerShdw blurRad="38100" dist="38100" dir="2700000" algn="tl">
                  <a:srgbClr val="000000">
                    <a:alpha val="43137"/>
                  </a:srgbClr>
                </a:outerShdw>
              </a:effectLst>
            </a:endParaRPr>
          </a:p>
          <a:p>
            <a:pPr>
              <a:buFont typeface="Wingdings" pitchFamily="2" charset="2"/>
              <a:buChar char="§"/>
            </a:pPr>
            <a:endParaRPr lang="fr-FR" sz="3800" smtClean="0"/>
          </a:p>
          <a:p>
            <a:pPr>
              <a:buNone/>
            </a:pPr>
            <a:endParaRPr lang="fr-FR"/>
          </a:p>
        </p:txBody>
      </p:sp>
      <p:sp>
        <p:nvSpPr>
          <p:cNvPr id="5" name="Espace réservé du contenu 4"/>
          <p:cNvSpPr>
            <a:spLocks noGrp="1"/>
          </p:cNvSpPr>
          <p:nvPr>
            <p:ph sz="half" idx="2"/>
          </p:nvPr>
        </p:nvSpPr>
        <p:spPr>
          <a:xfrm>
            <a:off x="6310436" y="332656"/>
            <a:ext cx="5268948" cy="5793509"/>
          </a:xfrm>
        </p:spPr>
        <p:txBody>
          <a:bodyPr>
            <a:normAutofit fontScale="40000" lnSpcReduction="20000"/>
          </a:bodyPr>
          <a:lstStyle/>
          <a:p>
            <a:pPr>
              <a:buNone/>
            </a:pPr>
            <a:endParaRPr lang="fr-FR"/>
          </a:p>
        </p:txBody>
      </p:sp>
      <p:pic>
        <p:nvPicPr>
          <p:cNvPr id="6" name="Image 5" descr="C:\Documents and Settings\niang\Local Settings\Temporary Internet Files\Content.Word\spatialités de ly.png"/>
          <p:cNvPicPr/>
          <p:nvPr/>
        </p:nvPicPr>
        <p:blipFill>
          <a:blip r:embed="rId3" cstate="print"/>
          <a:srcRect/>
          <a:stretch>
            <a:fillRect/>
          </a:stretch>
        </p:blipFill>
        <p:spPr bwMode="auto">
          <a:xfrm>
            <a:off x="6526460" y="260648"/>
            <a:ext cx="5400600" cy="6597352"/>
          </a:xfrm>
          <a:prstGeom prst="rect">
            <a:avLst/>
          </a:prstGeom>
          <a:noFill/>
          <a:ln w="12700">
            <a:solidFill>
              <a:schemeClr val="tx1"/>
            </a:solid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 calcmode="lin" valueType="num">
                                      <p:cBhvr additive="base">
                                        <p:cTn id="2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 calcmode="lin" valueType="num">
                                      <p:cBhvr additive="base">
                                        <p:cTn id="2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anim calcmode="lin" valueType="num">
                                      <p:cBhvr additive="base">
                                        <p:cTn id="3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anim calcmode="lin" valueType="num">
                                      <p:cBhvr additive="base">
                                        <p:cTn id="3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anim calcmode="lin" valueType="num">
                                      <p:cBhvr additive="base">
                                        <p:cTn id="41"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1146</Words>
  <Application>Microsoft Office PowerPoint</Application>
  <PresentationFormat>Personnalisé</PresentationFormat>
  <Paragraphs>264</Paragraphs>
  <Slides>17</Slides>
  <Notes>9</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Apex</vt:lpstr>
      <vt:lpstr>Présentation PowerPoint</vt:lpstr>
      <vt:lpstr>Enjeux scientifiques de la recherche: Habiter dans la mobilité internationale au prisme de l’ancrage et de l’identification</vt:lpstr>
      <vt:lpstr>Présentation PowerPoint</vt:lpstr>
      <vt:lpstr>Présentation PowerPoint</vt:lpstr>
      <vt:lpstr>Présentation PowerPoint</vt:lpstr>
      <vt:lpstr>Justification de la démarche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de votre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2015-11-13T16:29:04Z</dcterms:modified>
</cp:coreProperties>
</file>